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94" r:id="rId4"/>
    <p:sldId id="259" r:id="rId5"/>
    <p:sldId id="295" r:id="rId6"/>
    <p:sldId id="272" r:id="rId7"/>
    <p:sldId id="270" r:id="rId8"/>
    <p:sldId id="273" r:id="rId9"/>
    <p:sldId id="274" r:id="rId10"/>
    <p:sldId id="275" r:id="rId11"/>
    <p:sldId id="282" r:id="rId12"/>
    <p:sldId id="284" r:id="rId13"/>
    <p:sldId id="290" r:id="rId14"/>
    <p:sldId id="291" r:id="rId15"/>
    <p:sldId id="296" r:id="rId16"/>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91" d="100"/>
          <a:sy n="91" d="100"/>
        </p:scale>
        <p:origin x="53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hyperlink" Target="https://en.wikipedia.org/wiki/Henry_Moore#/media/File:HenryMoor_AGO.JPG" TargetMode="External"/><Relationship Id="rId7" Type="http://schemas.openxmlformats.org/officeDocument/2006/relationships/hyperlink" Target="https://www.rtvslo.si/kultura/razstave/dva-metra-visoki-hipokriti-bodo-zastopali-slovenijo-v-benetkah/249610" TargetMode="External"/><Relationship Id="rId2" Type="http://schemas.openxmlformats.org/officeDocument/2006/relationships/hyperlink" Target="https://www.flickr.com/photos/ateljegalerija/8207890069" TargetMode="External"/><Relationship Id="rId1" Type="http://schemas.openxmlformats.org/officeDocument/2006/relationships/hyperlink" Target="https://www.dnevnik.si/1042464447" TargetMode="External"/><Relationship Id="rId6" Type="http://schemas.openxmlformats.org/officeDocument/2006/relationships/hyperlink" Target="http://www.calder.org/work/by-category/hanging-mobile" TargetMode="External"/><Relationship Id="rId5" Type="http://schemas.openxmlformats.org/officeDocument/2006/relationships/hyperlink" Target="https://www.christies.com/lotfinder/Lot/jose-maria-de-labra-spanish-1925-1994-5336432-details.aspx" TargetMode="External"/><Relationship Id="rId4" Type="http://schemas.openxmlformats.org/officeDocument/2006/relationships/hyperlink" Target="https://www.guggenheim.org/artwork/17147"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en.wikipedia.org/wiki/Henry_Moore#/media/File:HenryMoor_AGO.JPG" TargetMode="External"/><Relationship Id="rId7" Type="http://schemas.openxmlformats.org/officeDocument/2006/relationships/hyperlink" Target="https://www.rtvslo.si/kultura/razstave/dva-metra-visoki-hipokriti-bodo-zastopali-slovenijo-v-benetkah/249610" TargetMode="External"/><Relationship Id="rId2" Type="http://schemas.openxmlformats.org/officeDocument/2006/relationships/hyperlink" Target="https://www.flickr.com/photos/ateljegalerija/8207890069" TargetMode="External"/><Relationship Id="rId1" Type="http://schemas.openxmlformats.org/officeDocument/2006/relationships/hyperlink" Target="https://www.dnevnik.si/1042464447" TargetMode="External"/><Relationship Id="rId6" Type="http://schemas.openxmlformats.org/officeDocument/2006/relationships/hyperlink" Target="http://www.calder.org/work/by-category/hanging-mobile" TargetMode="External"/><Relationship Id="rId5" Type="http://schemas.openxmlformats.org/officeDocument/2006/relationships/hyperlink" Target="https://www.christies.com/lotfinder/Lot/jose-maria-de-labra-spanish-1925-1994-5336432-details.aspx" TargetMode="External"/><Relationship Id="rId4" Type="http://schemas.openxmlformats.org/officeDocument/2006/relationships/hyperlink" Target="https://www.guggenheim.org/artwork/17147" TargetMode="Externa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100519-2082-41E7-A602-6E867008F59E}" type="doc">
      <dgm:prSet loTypeId="urn:microsoft.com/office/officeart/2005/8/layout/radial5" loCatId="relationship" qsTypeId="urn:microsoft.com/office/officeart/2005/8/quickstyle/3d1" qsCatId="3D" csTypeId="urn:microsoft.com/office/officeart/2005/8/colors/accent1_1" csCatId="accent1" phldr="1"/>
      <dgm:spPr/>
      <dgm:t>
        <a:bodyPr/>
        <a:lstStyle/>
        <a:p>
          <a:endParaRPr lang="sl-SI"/>
        </a:p>
      </dgm:t>
    </dgm:pt>
    <dgm:pt modelId="{547F07F5-5C7D-477F-B770-5DCC39F4CCA0}">
      <dgm:prSet phldrT="[besedilo]"/>
      <dgm:spPr/>
      <dgm:t>
        <a:bodyPr/>
        <a:lstStyle/>
        <a:p>
          <a:r>
            <a:rPr lang="sl-SI" b="1" dirty="0" smtClean="0">
              <a:solidFill>
                <a:schemeClr val="accent2">
                  <a:lumMod val="50000"/>
                </a:schemeClr>
              </a:solidFill>
            </a:rPr>
            <a:t>KIPARSKI PROSTOR</a:t>
          </a:r>
          <a:endParaRPr lang="sl-SI" b="1" dirty="0">
            <a:solidFill>
              <a:schemeClr val="accent2">
                <a:lumMod val="50000"/>
              </a:schemeClr>
            </a:solidFill>
          </a:endParaRPr>
        </a:p>
      </dgm:t>
    </dgm:pt>
    <dgm:pt modelId="{0C8AAB6B-73A9-4E17-B2CD-826ED6250E5C}" type="parTrans" cxnId="{EC49B870-0522-4EF7-AEEC-51A6358680A5}">
      <dgm:prSet/>
      <dgm:spPr/>
      <dgm:t>
        <a:bodyPr/>
        <a:lstStyle/>
        <a:p>
          <a:endParaRPr lang="sl-SI"/>
        </a:p>
      </dgm:t>
    </dgm:pt>
    <dgm:pt modelId="{16300784-C861-46B4-953E-4D7CD0EE3579}" type="sibTrans" cxnId="{EC49B870-0522-4EF7-AEEC-51A6358680A5}">
      <dgm:prSet/>
      <dgm:spPr/>
      <dgm:t>
        <a:bodyPr/>
        <a:lstStyle/>
        <a:p>
          <a:endParaRPr lang="sl-SI"/>
        </a:p>
      </dgm:t>
    </dgm:pt>
    <dgm:pt modelId="{BB098F61-F1CC-4928-9BE2-D9CCC2F4423C}">
      <dgm:prSet phldrT="[besedilo]" custT="1"/>
      <dgm:spPr/>
      <dgm:t>
        <a:bodyPr/>
        <a:lstStyle/>
        <a:p>
          <a:r>
            <a:rPr lang="sl-SI" sz="1200" b="1" dirty="0" smtClean="0"/>
            <a:t>ENOTEN</a:t>
          </a:r>
        </a:p>
        <a:p>
          <a:r>
            <a:rPr lang="sl-SI" sz="1000" dirty="0" smtClean="0"/>
            <a:t>CONSTANTIN BRANCUSI: Poljub. Mavec, 1907/08</a:t>
          </a:r>
        </a:p>
        <a:p>
          <a:r>
            <a:rPr lang="sl-SI" sz="1000" dirty="0" smtClean="0">
              <a:hlinkClick xmlns:r="http://schemas.openxmlformats.org/officeDocument/2006/relationships" r:id="rId1"/>
            </a:rPr>
            <a:t>https://www.dnevnik.si/1042464447</a:t>
          </a:r>
          <a:endParaRPr lang="sl-SI" sz="1000" dirty="0"/>
        </a:p>
      </dgm:t>
    </dgm:pt>
    <dgm:pt modelId="{46C88DCE-813B-40A9-A1DA-889E2DEBC86B}" type="parTrans" cxnId="{4FC297C6-C49D-4534-A8A5-C590FC946880}">
      <dgm:prSet/>
      <dgm:spPr/>
      <dgm:t>
        <a:bodyPr/>
        <a:lstStyle/>
        <a:p>
          <a:endParaRPr lang="sl-SI"/>
        </a:p>
      </dgm:t>
    </dgm:pt>
    <dgm:pt modelId="{AAEFCFCD-8DAA-4DD6-B2B6-69CFB2533B94}" type="sibTrans" cxnId="{4FC297C6-C49D-4534-A8A5-C590FC946880}">
      <dgm:prSet/>
      <dgm:spPr/>
      <dgm:t>
        <a:bodyPr/>
        <a:lstStyle/>
        <a:p>
          <a:endParaRPr lang="sl-SI"/>
        </a:p>
      </dgm:t>
    </dgm:pt>
    <dgm:pt modelId="{5586B6F0-502A-481A-8B31-BB4957ECDDF1}">
      <dgm:prSet phldrT="[besedilo]" custT="1"/>
      <dgm:spPr/>
      <dgm:t>
        <a:bodyPr/>
        <a:lstStyle/>
        <a:p>
          <a:r>
            <a:rPr lang="sl-SI" sz="1200" b="1" dirty="0" smtClean="0"/>
            <a:t>ZIZBOLKLINAMI IN </a:t>
          </a:r>
          <a:r>
            <a:rPr lang="sl-SI" sz="1200" b="1" dirty="0" smtClean="0"/>
            <a:t>VDOLBINAMI</a:t>
          </a:r>
        </a:p>
        <a:p>
          <a:r>
            <a:rPr lang="sl-SI" sz="1000" dirty="0" smtClean="0"/>
            <a:t>PRIMOŽ PUGELJ, </a:t>
          </a:r>
          <a:r>
            <a:rPr lang="sl-SI" sz="1000" dirty="0" err="1" smtClean="0"/>
            <a:t>Iron</a:t>
          </a:r>
          <a:r>
            <a:rPr lang="sl-SI" sz="1000" dirty="0" smtClean="0"/>
            <a:t>, 2002</a:t>
          </a:r>
        </a:p>
        <a:p>
          <a:r>
            <a:rPr lang="sl-SI" sz="1000" dirty="0" smtClean="0">
              <a:hlinkClick xmlns:r="http://schemas.openxmlformats.org/officeDocument/2006/relationships" r:id="rId2"/>
            </a:rPr>
            <a:t>https://www.flickr.com/photos/ateljegalerija/8207890069</a:t>
          </a:r>
          <a:endParaRPr lang="sl-SI" sz="1000" dirty="0"/>
        </a:p>
      </dgm:t>
    </dgm:pt>
    <dgm:pt modelId="{6BB5F773-4091-46D8-946F-E0EB0B88A57E}" type="parTrans" cxnId="{4C60F0AC-E691-40EF-AFCE-C55F7DFB99D0}">
      <dgm:prSet/>
      <dgm:spPr/>
      <dgm:t>
        <a:bodyPr/>
        <a:lstStyle/>
        <a:p>
          <a:endParaRPr lang="sl-SI"/>
        </a:p>
      </dgm:t>
    </dgm:pt>
    <dgm:pt modelId="{84DC83FF-7352-446F-A1BB-89B9DE47529A}" type="sibTrans" cxnId="{4C60F0AC-E691-40EF-AFCE-C55F7DFB99D0}">
      <dgm:prSet/>
      <dgm:spPr/>
      <dgm:t>
        <a:bodyPr/>
        <a:lstStyle/>
        <a:p>
          <a:endParaRPr lang="sl-SI"/>
        </a:p>
      </dgm:t>
    </dgm:pt>
    <dgm:pt modelId="{ED407712-836A-4D7F-9A29-27DC799D4CFA}">
      <dgm:prSet phldrT="[besedilo]" custT="1"/>
      <dgm:spPr/>
      <dgm:t>
        <a:bodyPr/>
        <a:lstStyle/>
        <a:p>
          <a:r>
            <a:rPr lang="sl-SI" sz="1200" b="1" dirty="0" smtClean="0"/>
            <a:t>LUKNJAST</a:t>
          </a:r>
        </a:p>
        <a:p>
          <a:r>
            <a:rPr lang="sl-SI" sz="1000" dirty="0" smtClean="0"/>
            <a:t>HENRY MOORE, Dve veliki obliki, 1969</a:t>
          </a:r>
        </a:p>
        <a:p>
          <a:r>
            <a:rPr lang="sl-SI" sz="1000" dirty="0" smtClean="0">
              <a:hlinkClick xmlns:r="http://schemas.openxmlformats.org/officeDocument/2006/relationships" r:id="rId3"/>
            </a:rPr>
            <a:t>https://en.wikipedia.org/wiki/Henry_Moore#/media/File:HenryMoor_AGO.JPG</a:t>
          </a:r>
          <a:endParaRPr lang="sl-SI" sz="1000" dirty="0"/>
        </a:p>
      </dgm:t>
    </dgm:pt>
    <dgm:pt modelId="{E87DB637-BA1C-4E19-866C-97EF1369B8F1}" type="parTrans" cxnId="{6B39D3EA-5892-4B25-BA30-F5BCEFD5B48C}">
      <dgm:prSet/>
      <dgm:spPr/>
      <dgm:t>
        <a:bodyPr/>
        <a:lstStyle/>
        <a:p>
          <a:endParaRPr lang="sl-SI"/>
        </a:p>
      </dgm:t>
    </dgm:pt>
    <dgm:pt modelId="{59A90873-C977-447A-8B15-D617BC05E928}" type="sibTrans" cxnId="{6B39D3EA-5892-4B25-BA30-F5BCEFD5B48C}">
      <dgm:prSet/>
      <dgm:spPr/>
      <dgm:t>
        <a:bodyPr/>
        <a:lstStyle/>
        <a:p>
          <a:endParaRPr lang="sl-SI"/>
        </a:p>
      </dgm:t>
    </dgm:pt>
    <dgm:pt modelId="{023084EE-7309-4B0E-91B9-A6954DDFBCFC}">
      <dgm:prSet phldrT="[besedilo]" custT="1"/>
      <dgm:spPr/>
      <dgm:t>
        <a:bodyPr/>
        <a:lstStyle/>
        <a:p>
          <a:r>
            <a:rPr lang="sl-SI" sz="1200" b="1" dirty="0" smtClean="0"/>
            <a:t>SESTAVLJEN IZ TANKIH </a:t>
          </a:r>
          <a:r>
            <a:rPr lang="sl-SI" sz="1200" b="1" dirty="0" smtClean="0"/>
            <a:t>PLOSKEV</a:t>
          </a:r>
        </a:p>
        <a:p>
          <a:r>
            <a:rPr lang="sl-SI" sz="1000" dirty="0" smtClean="0"/>
            <a:t>RICHARD SERRA. Med krivuljo in krogom. 2003</a:t>
          </a:r>
        </a:p>
        <a:p>
          <a:r>
            <a:rPr lang="sl-SI" sz="1000" dirty="0" smtClean="0">
              <a:hlinkClick xmlns:r="http://schemas.openxmlformats.org/officeDocument/2006/relationships" r:id="rId4"/>
            </a:rPr>
            <a:t>https://www.guggenheim.org/artwork/17147</a:t>
          </a:r>
          <a:endParaRPr lang="sl-SI" sz="1000" dirty="0"/>
        </a:p>
      </dgm:t>
    </dgm:pt>
    <dgm:pt modelId="{4A59C690-C1FA-4ED7-B04F-5DD2F953AEE2}" type="parTrans" cxnId="{776DF4A4-63CC-4EC5-B8CD-730049814EBF}">
      <dgm:prSet/>
      <dgm:spPr/>
      <dgm:t>
        <a:bodyPr/>
        <a:lstStyle/>
        <a:p>
          <a:endParaRPr lang="sl-SI"/>
        </a:p>
      </dgm:t>
    </dgm:pt>
    <dgm:pt modelId="{AF6E0856-A679-425E-A8D1-63512EBA9008}" type="sibTrans" cxnId="{776DF4A4-63CC-4EC5-B8CD-730049814EBF}">
      <dgm:prSet/>
      <dgm:spPr/>
      <dgm:t>
        <a:bodyPr/>
        <a:lstStyle/>
        <a:p>
          <a:endParaRPr lang="sl-SI"/>
        </a:p>
      </dgm:t>
    </dgm:pt>
    <dgm:pt modelId="{1A6A6AB7-1696-4683-8EB2-5E41436208AE}">
      <dgm:prSet custT="1"/>
      <dgm:spPr/>
      <dgm:t>
        <a:bodyPr/>
        <a:lstStyle/>
        <a:p>
          <a:r>
            <a:rPr lang="sl-SI" sz="1200" b="1" dirty="0" smtClean="0"/>
            <a:t>BREZ </a:t>
          </a:r>
          <a:r>
            <a:rPr lang="sl-SI" sz="1200" b="1" dirty="0" smtClean="0"/>
            <a:t>MASE</a:t>
          </a:r>
        </a:p>
        <a:p>
          <a:r>
            <a:rPr lang="sl-SI" sz="1000" dirty="0" smtClean="0"/>
            <a:t>JOSE MARIA de LABRA, </a:t>
          </a:r>
          <a:r>
            <a:rPr lang="sl-SI" sz="1000" dirty="0" err="1" smtClean="0"/>
            <a:t>Lyra</a:t>
          </a:r>
          <a:r>
            <a:rPr lang="sl-SI" sz="1000" dirty="0" smtClean="0"/>
            <a:t>, 1975</a:t>
          </a:r>
        </a:p>
        <a:p>
          <a:r>
            <a:rPr lang="sl-SI" sz="800" dirty="0" smtClean="0">
              <a:hlinkClick xmlns:r="http://schemas.openxmlformats.org/officeDocument/2006/relationships" r:id="rId5"/>
            </a:rPr>
            <a:t>https://www.christies.com/lotfinder/Lot/jose-maria-de-labra-spanish-1925-1994-5336432-details.aspx</a:t>
          </a:r>
          <a:endParaRPr lang="sl-SI" sz="800" dirty="0"/>
        </a:p>
      </dgm:t>
    </dgm:pt>
    <dgm:pt modelId="{A0E94236-4BD6-45FF-9CC7-9ACDBF6B5C76}" type="parTrans" cxnId="{344D4828-FFAC-4361-B57E-30537DC7688F}">
      <dgm:prSet/>
      <dgm:spPr/>
      <dgm:t>
        <a:bodyPr/>
        <a:lstStyle/>
        <a:p>
          <a:endParaRPr lang="sl-SI"/>
        </a:p>
      </dgm:t>
    </dgm:pt>
    <dgm:pt modelId="{473836D3-BF15-4CFF-98E6-CE113EFC12E5}" type="sibTrans" cxnId="{344D4828-FFAC-4361-B57E-30537DC7688F}">
      <dgm:prSet/>
      <dgm:spPr/>
      <dgm:t>
        <a:bodyPr/>
        <a:lstStyle/>
        <a:p>
          <a:endParaRPr lang="sl-SI"/>
        </a:p>
      </dgm:t>
    </dgm:pt>
    <dgm:pt modelId="{05E3EC67-A515-4718-83A8-6E57B1BC6229}">
      <dgm:prSet custT="1"/>
      <dgm:spPr/>
      <dgm:t>
        <a:bodyPr/>
        <a:lstStyle/>
        <a:p>
          <a:r>
            <a:rPr lang="sl-SI" sz="1200" b="1" dirty="0" smtClean="0"/>
            <a:t>MOBIL</a:t>
          </a:r>
        </a:p>
        <a:p>
          <a:r>
            <a:rPr lang="sl-SI" sz="1000" dirty="0" smtClean="0"/>
            <a:t>ALEKSANDER CALDER, </a:t>
          </a:r>
          <a:r>
            <a:rPr lang="sl-SI" sz="1000" dirty="0" err="1" smtClean="0"/>
            <a:t>Boomerangs</a:t>
          </a:r>
          <a:r>
            <a:rPr lang="sl-SI" sz="1000" dirty="0" smtClean="0"/>
            <a:t>, 1941</a:t>
          </a:r>
        </a:p>
        <a:p>
          <a:r>
            <a:rPr lang="sl-SI" sz="1000" dirty="0" smtClean="0">
              <a:hlinkClick xmlns:r="http://schemas.openxmlformats.org/officeDocument/2006/relationships" r:id="rId6"/>
            </a:rPr>
            <a:t>http://www.calder.org/work/by-category/hanging-mobile</a:t>
          </a:r>
          <a:endParaRPr lang="sl-SI" sz="1000" dirty="0"/>
        </a:p>
      </dgm:t>
    </dgm:pt>
    <dgm:pt modelId="{AFC3305B-BBA9-44E0-BBEF-1538A0717691}" type="parTrans" cxnId="{1D9E48E8-3DEB-465F-8117-D2224874145B}">
      <dgm:prSet/>
      <dgm:spPr/>
      <dgm:t>
        <a:bodyPr/>
        <a:lstStyle/>
        <a:p>
          <a:endParaRPr lang="sl-SI"/>
        </a:p>
      </dgm:t>
    </dgm:pt>
    <dgm:pt modelId="{3BDB5838-B8F0-4284-9934-521EEC94D804}" type="sibTrans" cxnId="{1D9E48E8-3DEB-465F-8117-D2224874145B}">
      <dgm:prSet/>
      <dgm:spPr/>
      <dgm:t>
        <a:bodyPr/>
        <a:lstStyle/>
        <a:p>
          <a:endParaRPr lang="sl-SI"/>
        </a:p>
      </dgm:t>
    </dgm:pt>
    <dgm:pt modelId="{A5C4BA30-E0A9-436D-AE2B-11444C42EA9F}">
      <dgm:prSet custT="1"/>
      <dgm:spPr/>
      <dgm:t>
        <a:bodyPr/>
        <a:lstStyle/>
        <a:p>
          <a:r>
            <a:rPr lang="sl-SI" sz="1200" b="1" dirty="0" smtClean="0"/>
            <a:t>INSTALACIJE</a:t>
          </a:r>
        </a:p>
        <a:p>
          <a:r>
            <a:rPr lang="sl-SI" sz="1000" dirty="0" smtClean="0"/>
            <a:t>MIRKO BRATUŠA, </a:t>
          </a:r>
          <a:r>
            <a:rPr lang="sl-SI" sz="1000" dirty="0" err="1" smtClean="0"/>
            <a:t>Hipokriti</a:t>
          </a:r>
          <a:r>
            <a:rPr lang="sl-SI" sz="1000" dirty="0" smtClean="0"/>
            <a:t> 2011</a:t>
          </a:r>
        </a:p>
        <a:p>
          <a:r>
            <a:rPr lang="sl-SI" sz="800" dirty="0" smtClean="0">
              <a:hlinkClick xmlns:r="http://schemas.openxmlformats.org/officeDocument/2006/relationships" r:id="rId7"/>
            </a:rPr>
            <a:t>https://www.rtvslo.si/kultura/razstave/dva-metra-visoki-hipokriti-bodo-zastopali-slovenijo-v-benetkah/249610</a:t>
          </a:r>
          <a:endParaRPr lang="sl-SI" sz="800" dirty="0"/>
        </a:p>
      </dgm:t>
    </dgm:pt>
    <dgm:pt modelId="{519790AA-2351-40A7-916D-C47E561B95FB}" type="parTrans" cxnId="{6C9D41AF-5432-4B1F-AFDF-65D5A600C2B7}">
      <dgm:prSet/>
      <dgm:spPr/>
      <dgm:t>
        <a:bodyPr/>
        <a:lstStyle/>
        <a:p>
          <a:endParaRPr lang="sl-SI"/>
        </a:p>
      </dgm:t>
    </dgm:pt>
    <dgm:pt modelId="{7BC20F6F-BE1F-48D6-9861-30CFE51ED694}" type="sibTrans" cxnId="{6C9D41AF-5432-4B1F-AFDF-65D5A600C2B7}">
      <dgm:prSet/>
      <dgm:spPr/>
      <dgm:t>
        <a:bodyPr/>
        <a:lstStyle/>
        <a:p>
          <a:endParaRPr lang="sl-SI"/>
        </a:p>
      </dgm:t>
    </dgm:pt>
    <dgm:pt modelId="{4737A4A1-5342-4EDC-B8CE-C7B5E370263D}" type="pres">
      <dgm:prSet presAssocID="{88100519-2082-41E7-A602-6E867008F59E}" presName="Name0" presStyleCnt="0">
        <dgm:presLayoutVars>
          <dgm:chMax val="1"/>
          <dgm:dir/>
          <dgm:animLvl val="ctr"/>
          <dgm:resizeHandles val="exact"/>
        </dgm:presLayoutVars>
      </dgm:prSet>
      <dgm:spPr/>
      <dgm:t>
        <a:bodyPr/>
        <a:lstStyle/>
        <a:p>
          <a:endParaRPr lang="sl-SI"/>
        </a:p>
      </dgm:t>
    </dgm:pt>
    <dgm:pt modelId="{E6E613DB-E3F5-45B5-95AC-6D8C6A767120}" type="pres">
      <dgm:prSet presAssocID="{547F07F5-5C7D-477F-B770-5DCC39F4CCA0}" presName="centerShape" presStyleLbl="node0" presStyleIdx="0" presStyleCnt="1"/>
      <dgm:spPr/>
      <dgm:t>
        <a:bodyPr/>
        <a:lstStyle/>
        <a:p>
          <a:endParaRPr lang="sl-SI"/>
        </a:p>
      </dgm:t>
    </dgm:pt>
    <dgm:pt modelId="{2DF36750-23D3-481F-8993-4ADB05A2417A}" type="pres">
      <dgm:prSet presAssocID="{46C88DCE-813B-40A9-A1DA-889E2DEBC86B}" presName="parTrans" presStyleLbl="sibTrans2D1" presStyleIdx="0" presStyleCnt="7"/>
      <dgm:spPr/>
      <dgm:t>
        <a:bodyPr/>
        <a:lstStyle/>
        <a:p>
          <a:endParaRPr lang="sl-SI"/>
        </a:p>
      </dgm:t>
    </dgm:pt>
    <dgm:pt modelId="{0D8BA2A2-FEAF-40B8-A78F-64EF17286EF3}" type="pres">
      <dgm:prSet presAssocID="{46C88DCE-813B-40A9-A1DA-889E2DEBC86B}" presName="connectorText" presStyleLbl="sibTrans2D1" presStyleIdx="0" presStyleCnt="7"/>
      <dgm:spPr/>
      <dgm:t>
        <a:bodyPr/>
        <a:lstStyle/>
        <a:p>
          <a:endParaRPr lang="sl-SI"/>
        </a:p>
      </dgm:t>
    </dgm:pt>
    <dgm:pt modelId="{135588CB-6D17-47F0-B722-72D021BF720C}" type="pres">
      <dgm:prSet presAssocID="{BB098F61-F1CC-4928-9BE2-D9CCC2F4423C}" presName="node" presStyleLbl="node1" presStyleIdx="0" presStyleCnt="7" custScaleX="156037" custRadScaleRad="97351" custRadScaleInc="25925">
        <dgm:presLayoutVars>
          <dgm:bulletEnabled val="1"/>
        </dgm:presLayoutVars>
      </dgm:prSet>
      <dgm:spPr/>
      <dgm:t>
        <a:bodyPr/>
        <a:lstStyle/>
        <a:p>
          <a:endParaRPr lang="sl-SI"/>
        </a:p>
      </dgm:t>
    </dgm:pt>
    <dgm:pt modelId="{049A9969-7D40-4CF5-8DCB-F1FF15EC537E}" type="pres">
      <dgm:prSet presAssocID="{6BB5F773-4091-46D8-946F-E0EB0B88A57E}" presName="parTrans" presStyleLbl="sibTrans2D1" presStyleIdx="1" presStyleCnt="7"/>
      <dgm:spPr/>
      <dgm:t>
        <a:bodyPr/>
        <a:lstStyle/>
        <a:p>
          <a:endParaRPr lang="sl-SI"/>
        </a:p>
      </dgm:t>
    </dgm:pt>
    <dgm:pt modelId="{22556E71-E3C1-4DA6-AA7E-D2FBD41F8BEF}" type="pres">
      <dgm:prSet presAssocID="{6BB5F773-4091-46D8-946F-E0EB0B88A57E}" presName="connectorText" presStyleLbl="sibTrans2D1" presStyleIdx="1" presStyleCnt="7"/>
      <dgm:spPr/>
      <dgm:t>
        <a:bodyPr/>
        <a:lstStyle/>
        <a:p>
          <a:endParaRPr lang="sl-SI"/>
        </a:p>
      </dgm:t>
    </dgm:pt>
    <dgm:pt modelId="{71AFA130-6DFE-4CF7-AD10-20C3FA2F13A6}" type="pres">
      <dgm:prSet presAssocID="{5586B6F0-502A-481A-8B31-BB4957ECDDF1}" presName="node" presStyleLbl="node1" presStyleIdx="1" presStyleCnt="7" custScaleX="163697" custRadScaleRad="125362" custRadScaleInc="47973">
        <dgm:presLayoutVars>
          <dgm:bulletEnabled val="1"/>
        </dgm:presLayoutVars>
      </dgm:prSet>
      <dgm:spPr/>
      <dgm:t>
        <a:bodyPr/>
        <a:lstStyle/>
        <a:p>
          <a:endParaRPr lang="sl-SI"/>
        </a:p>
      </dgm:t>
    </dgm:pt>
    <dgm:pt modelId="{49B60EB2-F68A-4623-8A41-8F3896276C75}" type="pres">
      <dgm:prSet presAssocID="{E87DB637-BA1C-4E19-866C-97EF1369B8F1}" presName="parTrans" presStyleLbl="sibTrans2D1" presStyleIdx="2" presStyleCnt="7"/>
      <dgm:spPr/>
      <dgm:t>
        <a:bodyPr/>
        <a:lstStyle/>
        <a:p>
          <a:endParaRPr lang="sl-SI"/>
        </a:p>
      </dgm:t>
    </dgm:pt>
    <dgm:pt modelId="{914DC564-11AF-4083-8829-FC18DD382F17}" type="pres">
      <dgm:prSet presAssocID="{E87DB637-BA1C-4E19-866C-97EF1369B8F1}" presName="connectorText" presStyleLbl="sibTrans2D1" presStyleIdx="2" presStyleCnt="7"/>
      <dgm:spPr/>
      <dgm:t>
        <a:bodyPr/>
        <a:lstStyle/>
        <a:p>
          <a:endParaRPr lang="sl-SI"/>
        </a:p>
      </dgm:t>
    </dgm:pt>
    <dgm:pt modelId="{3C26AEA0-DD4A-4AE9-9EC6-476653B1CB9E}" type="pres">
      <dgm:prSet presAssocID="{ED407712-836A-4D7F-9A29-27DC799D4CFA}" presName="node" presStyleLbl="node1" presStyleIdx="2" presStyleCnt="7" custScaleX="156029" custRadScaleRad="101131" custRadScaleInc="6265">
        <dgm:presLayoutVars>
          <dgm:bulletEnabled val="1"/>
        </dgm:presLayoutVars>
      </dgm:prSet>
      <dgm:spPr/>
      <dgm:t>
        <a:bodyPr/>
        <a:lstStyle/>
        <a:p>
          <a:endParaRPr lang="sl-SI"/>
        </a:p>
      </dgm:t>
    </dgm:pt>
    <dgm:pt modelId="{592328F9-B978-4220-9B63-6B5924C3C9B5}" type="pres">
      <dgm:prSet presAssocID="{4A59C690-C1FA-4ED7-B04F-5DD2F953AEE2}" presName="parTrans" presStyleLbl="sibTrans2D1" presStyleIdx="3" presStyleCnt="7"/>
      <dgm:spPr/>
      <dgm:t>
        <a:bodyPr/>
        <a:lstStyle/>
        <a:p>
          <a:endParaRPr lang="sl-SI"/>
        </a:p>
      </dgm:t>
    </dgm:pt>
    <dgm:pt modelId="{B175EB84-8B9A-4789-8C35-EC861248284A}" type="pres">
      <dgm:prSet presAssocID="{4A59C690-C1FA-4ED7-B04F-5DD2F953AEE2}" presName="connectorText" presStyleLbl="sibTrans2D1" presStyleIdx="3" presStyleCnt="7"/>
      <dgm:spPr/>
      <dgm:t>
        <a:bodyPr/>
        <a:lstStyle/>
        <a:p>
          <a:endParaRPr lang="sl-SI"/>
        </a:p>
      </dgm:t>
    </dgm:pt>
    <dgm:pt modelId="{73CC3885-BFC7-4468-AAA5-6B87BD53A609}" type="pres">
      <dgm:prSet presAssocID="{023084EE-7309-4B0E-91B9-A6954DDFBCFC}" presName="node" presStyleLbl="node1" presStyleIdx="3" presStyleCnt="7" custScaleX="180359" custRadScaleRad="106591" custRadScaleInc="-24024">
        <dgm:presLayoutVars>
          <dgm:bulletEnabled val="1"/>
        </dgm:presLayoutVars>
      </dgm:prSet>
      <dgm:spPr/>
      <dgm:t>
        <a:bodyPr/>
        <a:lstStyle/>
        <a:p>
          <a:endParaRPr lang="sl-SI"/>
        </a:p>
      </dgm:t>
    </dgm:pt>
    <dgm:pt modelId="{0DCA854C-48D6-49AA-A179-664764BDC446}" type="pres">
      <dgm:prSet presAssocID="{A0E94236-4BD6-45FF-9CC7-9ACDBF6B5C76}" presName="parTrans" presStyleLbl="sibTrans2D1" presStyleIdx="4" presStyleCnt="7"/>
      <dgm:spPr/>
      <dgm:t>
        <a:bodyPr/>
        <a:lstStyle/>
        <a:p>
          <a:endParaRPr lang="sl-SI"/>
        </a:p>
      </dgm:t>
    </dgm:pt>
    <dgm:pt modelId="{BF5BDB9E-1FD4-4263-B186-7404AD98CA7B}" type="pres">
      <dgm:prSet presAssocID="{A0E94236-4BD6-45FF-9CC7-9ACDBF6B5C76}" presName="connectorText" presStyleLbl="sibTrans2D1" presStyleIdx="4" presStyleCnt="7"/>
      <dgm:spPr/>
      <dgm:t>
        <a:bodyPr/>
        <a:lstStyle/>
        <a:p>
          <a:endParaRPr lang="sl-SI"/>
        </a:p>
      </dgm:t>
    </dgm:pt>
    <dgm:pt modelId="{793BC72C-8182-4475-BFBC-BD834CABCE06}" type="pres">
      <dgm:prSet presAssocID="{1A6A6AB7-1696-4683-8EB2-5E41436208AE}" presName="node" presStyleLbl="node1" presStyleIdx="4" presStyleCnt="7" custScaleX="164849" custRadScaleRad="115500" custRadScaleInc="18771">
        <dgm:presLayoutVars>
          <dgm:bulletEnabled val="1"/>
        </dgm:presLayoutVars>
      </dgm:prSet>
      <dgm:spPr/>
      <dgm:t>
        <a:bodyPr/>
        <a:lstStyle/>
        <a:p>
          <a:endParaRPr lang="sl-SI"/>
        </a:p>
      </dgm:t>
    </dgm:pt>
    <dgm:pt modelId="{4DE0D6A4-FDA7-4F1B-9C86-C4A05FEF8F1F}" type="pres">
      <dgm:prSet presAssocID="{AFC3305B-BBA9-44E0-BBEF-1538A0717691}" presName="parTrans" presStyleLbl="sibTrans2D1" presStyleIdx="5" presStyleCnt="7"/>
      <dgm:spPr/>
      <dgm:t>
        <a:bodyPr/>
        <a:lstStyle/>
        <a:p>
          <a:endParaRPr lang="sl-SI"/>
        </a:p>
      </dgm:t>
    </dgm:pt>
    <dgm:pt modelId="{54012589-A8B1-42D7-961E-90A78DB06B6C}" type="pres">
      <dgm:prSet presAssocID="{AFC3305B-BBA9-44E0-BBEF-1538A0717691}" presName="connectorText" presStyleLbl="sibTrans2D1" presStyleIdx="5" presStyleCnt="7"/>
      <dgm:spPr/>
      <dgm:t>
        <a:bodyPr/>
        <a:lstStyle/>
        <a:p>
          <a:endParaRPr lang="sl-SI"/>
        </a:p>
      </dgm:t>
    </dgm:pt>
    <dgm:pt modelId="{CD04A283-5A6E-4B64-967D-F09A6C85A475}" type="pres">
      <dgm:prSet presAssocID="{05E3EC67-A515-4718-83A8-6E57B1BC6229}" presName="node" presStyleLbl="node1" presStyleIdx="5" presStyleCnt="7" custScaleX="166469" custScaleY="106781" custRadScaleRad="108605" custRadScaleInc="9432">
        <dgm:presLayoutVars>
          <dgm:bulletEnabled val="1"/>
        </dgm:presLayoutVars>
      </dgm:prSet>
      <dgm:spPr/>
      <dgm:t>
        <a:bodyPr/>
        <a:lstStyle/>
        <a:p>
          <a:endParaRPr lang="sl-SI"/>
        </a:p>
      </dgm:t>
    </dgm:pt>
    <dgm:pt modelId="{2A0A2DFC-65D6-4C5C-BCB8-C248C50B2300}" type="pres">
      <dgm:prSet presAssocID="{519790AA-2351-40A7-916D-C47E561B95FB}" presName="parTrans" presStyleLbl="sibTrans2D1" presStyleIdx="6" presStyleCnt="7"/>
      <dgm:spPr/>
      <dgm:t>
        <a:bodyPr/>
        <a:lstStyle/>
        <a:p>
          <a:endParaRPr lang="sl-SI"/>
        </a:p>
      </dgm:t>
    </dgm:pt>
    <dgm:pt modelId="{A0576FEC-D463-4828-881B-A8C9E40E295E}" type="pres">
      <dgm:prSet presAssocID="{519790AA-2351-40A7-916D-C47E561B95FB}" presName="connectorText" presStyleLbl="sibTrans2D1" presStyleIdx="6" presStyleCnt="7"/>
      <dgm:spPr/>
      <dgm:t>
        <a:bodyPr/>
        <a:lstStyle/>
        <a:p>
          <a:endParaRPr lang="sl-SI"/>
        </a:p>
      </dgm:t>
    </dgm:pt>
    <dgm:pt modelId="{5D40E15F-1987-4EA9-BB5E-10D2AB46BE28}" type="pres">
      <dgm:prSet presAssocID="{A5C4BA30-E0A9-436D-AE2B-11444C42EA9F}" presName="node" presStyleLbl="node1" presStyleIdx="6" presStyleCnt="7" custScaleX="175922" custRadScaleRad="117812" custRadScaleInc="-8182">
        <dgm:presLayoutVars>
          <dgm:bulletEnabled val="1"/>
        </dgm:presLayoutVars>
      </dgm:prSet>
      <dgm:spPr/>
      <dgm:t>
        <a:bodyPr/>
        <a:lstStyle/>
        <a:p>
          <a:endParaRPr lang="sl-SI"/>
        </a:p>
      </dgm:t>
    </dgm:pt>
  </dgm:ptLst>
  <dgm:cxnLst>
    <dgm:cxn modelId="{0D7AA4D4-DF3F-4252-9785-DBF16B0A2B25}" type="presOf" srcId="{A0E94236-4BD6-45FF-9CC7-9ACDBF6B5C76}" destId="{BF5BDB9E-1FD4-4263-B186-7404AD98CA7B}" srcOrd="1" destOrd="0" presId="urn:microsoft.com/office/officeart/2005/8/layout/radial5"/>
    <dgm:cxn modelId="{6EE8B2BB-729E-4984-9C8D-A9C21BEADB1A}" type="presOf" srcId="{E87DB637-BA1C-4E19-866C-97EF1369B8F1}" destId="{914DC564-11AF-4083-8829-FC18DD382F17}" srcOrd="1" destOrd="0" presId="urn:microsoft.com/office/officeart/2005/8/layout/radial5"/>
    <dgm:cxn modelId="{3EA5BD93-146B-4946-B3E3-D4C639263809}" type="presOf" srcId="{E87DB637-BA1C-4E19-866C-97EF1369B8F1}" destId="{49B60EB2-F68A-4623-8A41-8F3896276C75}" srcOrd="0" destOrd="0" presId="urn:microsoft.com/office/officeart/2005/8/layout/radial5"/>
    <dgm:cxn modelId="{BF9F37E1-BE68-495E-8892-FE95AE895CCF}" type="presOf" srcId="{6BB5F773-4091-46D8-946F-E0EB0B88A57E}" destId="{049A9969-7D40-4CF5-8DCB-F1FF15EC537E}" srcOrd="0" destOrd="0" presId="urn:microsoft.com/office/officeart/2005/8/layout/radial5"/>
    <dgm:cxn modelId="{1D9E48E8-3DEB-465F-8117-D2224874145B}" srcId="{547F07F5-5C7D-477F-B770-5DCC39F4CCA0}" destId="{05E3EC67-A515-4718-83A8-6E57B1BC6229}" srcOrd="5" destOrd="0" parTransId="{AFC3305B-BBA9-44E0-BBEF-1538A0717691}" sibTransId="{3BDB5838-B8F0-4284-9934-521EEC94D804}"/>
    <dgm:cxn modelId="{11157FB5-4ED6-4450-93C9-9E91D395B1A1}" type="presOf" srcId="{4A59C690-C1FA-4ED7-B04F-5DD2F953AEE2}" destId="{592328F9-B978-4220-9B63-6B5924C3C9B5}" srcOrd="0" destOrd="0" presId="urn:microsoft.com/office/officeart/2005/8/layout/radial5"/>
    <dgm:cxn modelId="{1B35736A-DAA9-4A25-B84F-3B37FF6F34C1}" type="presOf" srcId="{A5C4BA30-E0A9-436D-AE2B-11444C42EA9F}" destId="{5D40E15F-1987-4EA9-BB5E-10D2AB46BE28}" srcOrd="0" destOrd="0" presId="urn:microsoft.com/office/officeart/2005/8/layout/radial5"/>
    <dgm:cxn modelId="{04FF3F9F-AF99-40F9-8184-99A83E9C9171}" type="presOf" srcId="{5586B6F0-502A-481A-8B31-BB4957ECDDF1}" destId="{71AFA130-6DFE-4CF7-AD10-20C3FA2F13A6}" srcOrd="0" destOrd="0" presId="urn:microsoft.com/office/officeart/2005/8/layout/radial5"/>
    <dgm:cxn modelId="{0346FFB9-D259-46FE-BB0D-35F549FB7E92}" type="presOf" srcId="{547F07F5-5C7D-477F-B770-5DCC39F4CCA0}" destId="{E6E613DB-E3F5-45B5-95AC-6D8C6A767120}" srcOrd="0" destOrd="0" presId="urn:microsoft.com/office/officeart/2005/8/layout/radial5"/>
    <dgm:cxn modelId="{2CEA2EC8-5A87-4C82-AB6B-4697910EB676}" type="presOf" srcId="{A0E94236-4BD6-45FF-9CC7-9ACDBF6B5C76}" destId="{0DCA854C-48D6-49AA-A179-664764BDC446}" srcOrd="0" destOrd="0" presId="urn:microsoft.com/office/officeart/2005/8/layout/radial5"/>
    <dgm:cxn modelId="{63795D11-1F57-498F-B311-CCC55DAD579D}" type="presOf" srcId="{46C88DCE-813B-40A9-A1DA-889E2DEBC86B}" destId="{2DF36750-23D3-481F-8993-4ADB05A2417A}" srcOrd="0" destOrd="0" presId="urn:microsoft.com/office/officeart/2005/8/layout/radial5"/>
    <dgm:cxn modelId="{E68A0EF3-E710-40D9-84F0-9D2D01612117}" type="presOf" srcId="{ED407712-836A-4D7F-9A29-27DC799D4CFA}" destId="{3C26AEA0-DD4A-4AE9-9EC6-476653B1CB9E}" srcOrd="0" destOrd="0" presId="urn:microsoft.com/office/officeart/2005/8/layout/radial5"/>
    <dgm:cxn modelId="{2F981ADB-F41B-43B2-9B7F-0B0C14CBCACF}" type="presOf" srcId="{4A59C690-C1FA-4ED7-B04F-5DD2F953AEE2}" destId="{B175EB84-8B9A-4789-8C35-EC861248284A}" srcOrd="1" destOrd="0" presId="urn:microsoft.com/office/officeart/2005/8/layout/radial5"/>
    <dgm:cxn modelId="{0E70896B-177E-4174-8577-DABBC19522CC}" type="presOf" srcId="{AFC3305B-BBA9-44E0-BBEF-1538A0717691}" destId="{4DE0D6A4-FDA7-4F1B-9C86-C4A05FEF8F1F}" srcOrd="0" destOrd="0" presId="urn:microsoft.com/office/officeart/2005/8/layout/radial5"/>
    <dgm:cxn modelId="{AEAD2A7D-E9ED-417E-8541-DB6A1C6BC088}" type="presOf" srcId="{46C88DCE-813B-40A9-A1DA-889E2DEBC86B}" destId="{0D8BA2A2-FEAF-40B8-A78F-64EF17286EF3}" srcOrd="1" destOrd="0" presId="urn:microsoft.com/office/officeart/2005/8/layout/radial5"/>
    <dgm:cxn modelId="{6C9D41AF-5432-4B1F-AFDF-65D5A600C2B7}" srcId="{547F07F5-5C7D-477F-B770-5DCC39F4CCA0}" destId="{A5C4BA30-E0A9-436D-AE2B-11444C42EA9F}" srcOrd="6" destOrd="0" parTransId="{519790AA-2351-40A7-916D-C47E561B95FB}" sibTransId="{7BC20F6F-BE1F-48D6-9861-30CFE51ED694}"/>
    <dgm:cxn modelId="{6E1F19AB-61BE-49CF-BD64-39394780C9C5}" type="presOf" srcId="{AFC3305B-BBA9-44E0-BBEF-1538A0717691}" destId="{54012589-A8B1-42D7-961E-90A78DB06B6C}" srcOrd="1" destOrd="0" presId="urn:microsoft.com/office/officeart/2005/8/layout/radial5"/>
    <dgm:cxn modelId="{9F95B1ED-D8C3-4A8A-9821-6B39455F8C0F}" type="presOf" srcId="{023084EE-7309-4B0E-91B9-A6954DDFBCFC}" destId="{73CC3885-BFC7-4468-AAA5-6B87BD53A609}" srcOrd="0" destOrd="0" presId="urn:microsoft.com/office/officeart/2005/8/layout/radial5"/>
    <dgm:cxn modelId="{DE6D76EB-775C-4012-88B9-14287DC7A8C9}" type="presOf" srcId="{519790AA-2351-40A7-916D-C47E561B95FB}" destId="{A0576FEC-D463-4828-881B-A8C9E40E295E}" srcOrd="1" destOrd="0" presId="urn:microsoft.com/office/officeart/2005/8/layout/radial5"/>
    <dgm:cxn modelId="{29C1DC40-6405-4CC4-8450-F0C464B3E94B}" type="presOf" srcId="{519790AA-2351-40A7-916D-C47E561B95FB}" destId="{2A0A2DFC-65D6-4C5C-BCB8-C248C50B2300}" srcOrd="0" destOrd="0" presId="urn:microsoft.com/office/officeart/2005/8/layout/radial5"/>
    <dgm:cxn modelId="{E68F7003-B133-4490-B88D-B3A88C1C3264}" type="presOf" srcId="{05E3EC67-A515-4718-83A8-6E57B1BC6229}" destId="{CD04A283-5A6E-4B64-967D-F09A6C85A475}" srcOrd="0" destOrd="0" presId="urn:microsoft.com/office/officeart/2005/8/layout/radial5"/>
    <dgm:cxn modelId="{63CFF9F1-8845-497A-BD56-D5F3F770A2A9}" type="presOf" srcId="{6BB5F773-4091-46D8-946F-E0EB0B88A57E}" destId="{22556E71-E3C1-4DA6-AA7E-D2FBD41F8BEF}" srcOrd="1" destOrd="0" presId="urn:microsoft.com/office/officeart/2005/8/layout/radial5"/>
    <dgm:cxn modelId="{16746AC5-2B55-4DC6-82B1-ACE4EAAB0CD6}" type="presOf" srcId="{88100519-2082-41E7-A602-6E867008F59E}" destId="{4737A4A1-5342-4EDC-B8CE-C7B5E370263D}" srcOrd="0" destOrd="0" presId="urn:microsoft.com/office/officeart/2005/8/layout/radial5"/>
    <dgm:cxn modelId="{EC49B870-0522-4EF7-AEEC-51A6358680A5}" srcId="{88100519-2082-41E7-A602-6E867008F59E}" destId="{547F07F5-5C7D-477F-B770-5DCC39F4CCA0}" srcOrd="0" destOrd="0" parTransId="{0C8AAB6B-73A9-4E17-B2CD-826ED6250E5C}" sibTransId="{16300784-C861-46B4-953E-4D7CD0EE3579}"/>
    <dgm:cxn modelId="{6B39D3EA-5892-4B25-BA30-F5BCEFD5B48C}" srcId="{547F07F5-5C7D-477F-B770-5DCC39F4CCA0}" destId="{ED407712-836A-4D7F-9A29-27DC799D4CFA}" srcOrd="2" destOrd="0" parTransId="{E87DB637-BA1C-4E19-866C-97EF1369B8F1}" sibTransId="{59A90873-C977-447A-8B15-D617BC05E928}"/>
    <dgm:cxn modelId="{776DF4A4-63CC-4EC5-B8CD-730049814EBF}" srcId="{547F07F5-5C7D-477F-B770-5DCC39F4CCA0}" destId="{023084EE-7309-4B0E-91B9-A6954DDFBCFC}" srcOrd="3" destOrd="0" parTransId="{4A59C690-C1FA-4ED7-B04F-5DD2F953AEE2}" sibTransId="{AF6E0856-A679-425E-A8D1-63512EBA9008}"/>
    <dgm:cxn modelId="{344D4828-FFAC-4361-B57E-30537DC7688F}" srcId="{547F07F5-5C7D-477F-B770-5DCC39F4CCA0}" destId="{1A6A6AB7-1696-4683-8EB2-5E41436208AE}" srcOrd="4" destOrd="0" parTransId="{A0E94236-4BD6-45FF-9CC7-9ACDBF6B5C76}" sibTransId="{473836D3-BF15-4CFF-98E6-CE113EFC12E5}"/>
    <dgm:cxn modelId="{4CDCB541-013B-4449-ACBB-3A70F2B99FDF}" type="presOf" srcId="{BB098F61-F1CC-4928-9BE2-D9CCC2F4423C}" destId="{135588CB-6D17-47F0-B722-72D021BF720C}" srcOrd="0" destOrd="0" presId="urn:microsoft.com/office/officeart/2005/8/layout/radial5"/>
    <dgm:cxn modelId="{4C60F0AC-E691-40EF-AFCE-C55F7DFB99D0}" srcId="{547F07F5-5C7D-477F-B770-5DCC39F4CCA0}" destId="{5586B6F0-502A-481A-8B31-BB4957ECDDF1}" srcOrd="1" destOrd="0" parTransId="{6BB5F773-4091-46D8-946F-E0EB0B88A57E}" sibTransId="{84DC83FF-7352-446F-A1BB-89B9DE47529A}"/>
    <dgm:cxn modelId="{4FC297C6-C49D-4534-A8A5-C590FC946880}" srcId="{547F07F5-5C7D-477F-B770-5DCC39F4CCA0}" destId="{BB098F61-F1CC-4928-9BE2-D9CCC2F4423C}" srcOrd="0" destOrd="0" parTransId="{46C88DCE-813B-40A9-A1DA-889E2DEBC86B}" sibTransId="{AAEFCFCD-8DAA-4DD6-B2B6-69CFB2533B94}"/>
    <dgm:cxn modelId="{26CA0A60-C3F1-42ED-8A34-EC747CF3D73F}" type="presOf" srcId="{1A6A6AB7-1696-4683-8EB2-5E41436208AE}" destId="{793BC72C-8182-4475-BFBC-BD834CABCE06}" srcOrd="0" destOrd="0" presId="urn:microsoft.com/office/officeart/2005/8/layout/radial5"/>
    <dgm:cxn modelId="{23FF2BAA-CBE3-42FC-A257-58C185973923}" type="presParOf" srcId="{4737A4A1-5342-4EDC-B8CE-C7B5E370263D}" destId="{E6E613DB-E3F5-45B5-95AC-6D8C6A767120}" srcOrd="0" destOrd="0" presId="urn:microsoft.com/office/officeart/2005/8/layout/radial5"/>
    <dgm:cxn modelId="{EDF00F72-808C-438F-B78C-4F7656B02403}" type="presParOf" srcId="{4737A4A1-5342-4EDC-B8CE-C7B5E370263D}" destId="{2DF36750-23D3-481F-8993-4ADB05A2417A}" srcOrd="1" destOrd="0" presId="urn:microsoft.com/office/officeart/2005/8/layout/radial5"/>
    <dgm:cxn modelId="{26AF2346-C9A8-4B13-8F4D-F50B0B96A037}" type="presParOf" srcId="{2DF36750-23D3-481F-8993-4ADB05A2417A}" destId="{0D8BA2A2-FEAF-40B8-A78F-64EF17286EF3}" srcOrd="0" destOrd="0" presId="urn:microsoft.com/office/officeart/2005/8/layout/radial5"/>
    <dgm:cxn modelId="{BDE273FB-3F04-4808-99CF-19B63F191936}" type="presParOf" srcId="{4737A4A1-5342-4EDC-B8CE-C7B5E370263D}" destId="{135588CB-6D17-47F0-B722-72D021BF720C}" srcOrd="2" destOrd="0" presId="urn:microsoft.com/office/officeart/2005/8/layout/radial5"/>
    <dgm:cxn modelId="{3CC13EE1-FD70-4563-80F0-1FC540237722}" type="presParOf" srcId="{4737A4A1-5342-4EDC-B8CE-C7B5E370263D}" destId="{049A9969-7D40-4CF5-8DCB-F1FF15EC537E}" srcOrd="3" destOrd="0" presId="urn:microsoft.com/office/officeart/2005/8/layout/radial5"/>
    <dgm:cxn modelId="{56A7B65E-7F01-4BE3-9A61-2107A699F2B1}" type="presParOf" srcId="{049A9969-7D40-4CF5-8DCB-F1FF15EC537E}" destId="{22556E71-E3C1-4DA6-AA7E-D2FBD41F8BEF}" srcOrd="0" destOrd="0" presId="urn:microsoft.com/office/officeart/2005/8/layout/radial5"/>
    <dgm:cxn modelId="{C3FDE1E2-C16B-413F-8DE4-08B5C179EC36}" type="presParOf" srcId="{4737A4A1-5342-4EDC-B8CE-C7B5E370263D}" destId="{71AFA130-6DFE-4CF7-AD10-20C3FA2F13A6}" srcOrd="4" destOrd="0" presId="urn:microsoft.com/office/officeart/2005/8/layout/radial5"/>
    <dgm:cxn modelId="{1DFE2065-6691-44B2-8CD0-EFC5F696931C}" type="presParOf" srcId="{4737A4A1-5342-4EDC-B8CE-C7B5E370263D}" destId="{49B60EB2-F68A-4623-8A41-8F3896276C75}" srcOrd="5" destOrd="0" presId="urn:microsoft.com/office/officeart/2005/8/layout/radial5"/>
    <dgm:cxn modelId="{6D49E6F1-6EFF-4F2D-8370-541129F77EC8}" type="presParOf" srcId="{49B60EB2-F68A-4623-8A41-8F3896276C75}" destId="{914DC564-11AF-4083-8829-FC18DD382F17}" srcOrd="0" destOrd="0" presId="urn:microsoft.com/office/officeart/2005/8/layout/radial5"/>
    <dgm:cxn modelId="{49BB50C5-6967-4264-AD77-8AAC88BD4AC0}" type="presParOf" srcId="{4737A4A1-5342-4EDC-B8CE-C7B5E370263D}" destId="{3C26AEA0-DD4A-4AE9-9EC6-476653B1CB9E}" srcOrd="6" destOrd="0" presId="urn:microsoft.com/office/officeart/2005/8/layout/radial5"/>
    <dgm:cxn modelId="{A429AC27-AC3A-4416-953D-4FBEEAFB93C5}" type="presParOf" srcId="{4737A4A1-5342-4EDC-B8CE-C7B5E370263D}" destId="{592328F9-B978-4220-9B63-6B5924C3C9B5}" srcOrd="7" destOrd="0" presId="urn:microsoft.com/office/officeart/2005/8/layout/radial5"/>
    <dgm:cxn modelId="{7F0F7B49-0FDC-454C-8853-D6AA3203EAE1}" type="presParOf" srcId="{592328F9-B978-4220-9B63-6B5924C3C9B5}" destId="{B175EB84-8B9A-4789-8C35-EC861248284A}" srcOrd="0" destOrd="0" presId="urn:microsoft.com/office/officeart/2005/8/layout/radial5"/>
    <dgm:cxn modelId="{95AC6958-DF10-4E28-919B-F5B5B96D4687}" type="presParOf" srcId="{4737A4A1-5342-4EDC-B8CE-C7B5E370263D}" destId="{73CC3885-BFC7-4468-AAA5-6B87BD53A609}" srcOrd="8" destOrd="0" presId="urn:microsoft.com/office/officeart/2005/8/layout/radial5"/>
    <dgm:cxn modelId="{7C8E40EA-771C-4703-8E4F-F9FB4E9F6F26}" type="presParOf" srcId="{4737A4A1-5342-4EDC-B8CE-C7B5E370263D}" destId="{0DCA854C-48D6-49AA-A179-664764BDC446}" srcOrd="9" destOrd="0" presId="urn:microsoft.com/office/officeart/2005/8/layout/radial5"/>
    <dgm:cxn modelId="{B9804EC3-3406-4EB8-9591-5F474F4A6DB5}" type="presParOf" srcId="{0DCA854C-48D6-49AA-A179-664764BDC446}" destId="{BF5BDB9E-1FD4-4263-B186-7404AD98CA7B}" srcOrd="0" destOrd="0" presId="urn:microsoft.com/office/officeart/2005/8/layout/radial5"/>
    <dgm:cxn modelId="{0EC92717-E92A-4D24-8000-CCE303510BCF}" type="presParOf" srcId="{4737A4A1-5342-4EDC-B8CE-C7B5E370263D}" destId="{793BC72C-8182-4475-BFBC-BD834CABCE06}" srcOrd="10" destOrd="0" presId="urn:microsoft.com/office/officeart/2005/8/layout/radial5"/>
    <dgm:cxn modelId="{0F436F87-2A3B-42E2-8AE4-3D501C187C9B}" type="presParOf" srcId="{4737A4A1-5342-4EDC-B8CE-C7B5E370263D}" destId="{4DE0D6A4-FDA7-4F1B-9C86-C4A05FEF8F1F}" srcOrd="11" destOrd="0" presId="urn:microsoft.com/office/officeart/2005/8/layout/radial5"/>
    <dgm:cxn modelId="{AFDC0DBB-70EE-46B9-BAC7-5E9C0324ABE9}" type="presParOf" srcId="{4DE0D6A4-FDA7-4F1B-9C86-C4A05FEF8F1F}" destId="{54012589-A8B1-42D7-961E-90A78DB06B6C}" srcOrd="0" destOrd="0" presId="urn:microsoft.com/office/officeart/2005/8/layout/radial5"/>
    <dgm:cxn modelId="{5EDCB596-6E0F-4154-B7A5-F5B11CE6F8EA}" type="presParOf" srcId="{4737A4A1-5342-4EDC-B8CE-C7B5E370263D}" destId="{CD04A283-5A6E-4B64-967D-F09A6C85A475}" srcOrd="12" destOrd="0" presId="urn:microsoft.com/office/officeart/2005/8/layout/radial5"/>
    <dgm:cxn modelId="{7AA2A65B-CB07-460A-A721-60C96C0E138C}" type="presParOf" srcId="{4737A4A1-5342-4EDC-B8CE-C7B5E370263D}" destId="{2A0A2DFC-65D6-4C5C-BCB8-C248C50B2300}" srcOrd="13" destOrd="0" presId="urn:microsoft.com/office/officeart/2005/8/layout/radial5"/>
    <dgm:cxn modelId="{7DF2FC9D-156E-4F53-8B89-192FC33B4533}" type="presParOf" srcId="{2A0A2DFC-65D6-4C5C-BCB8-C248C50B2300}" destId="{A0576FEC-D463-4828-881B-A8C9E40E295E}" srcOrd="0" destOrd="0" presId="urn:microsoft.com/office/officeart/2005/8/layout/radial5"/>
    <dgm:cxn modelId="{AD982422-5D62-436C-80FE-ED408FEC7779}" type="presParOf" srcId="{4737A4A1-5342-4EDC-B8CE-C7B5E370263D}" destId="{5D40E15F-1987-4EA9-BB5E-10D2AB46BE28}"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613DB-E3F5-45B5-95AC-6D8C6A767120}">
      <dsp:nvSpPr>
        <dsp:cNvPr id="0" name=""/>
        <dsp:cNvSpPr/>
      </dsp:nvSpPr>
      <dsp:spPr>
        <a:xfrm>
          <a:off x="3564502" y="2510227"/>
          <a:ext cx="1925964" cy="1925964"/>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sl-SI" sz="2000" b="1" kern="1200" dirty="0" smtClean="0">
              <a:solidFill>
                <a:schemeClr val="accent2">
                  <a:lumMod val="50000"/>
                </a:schemeClr>
              </a:solidFill>
            </a:rPr>
            <a:t>KIPARSKI PROSTOR</a:t>
          </a:r>
          <a:endParaRPr lang="sl-SI" sz="2000" b="1" kern="1200" dirty="0">
            <a:solidFill>
              <a:schemeClr val="accent2">
                <a:lumMod val="50000"/>
              </a:schemeClr>
            </a:solidFill>
          </a:endParaRPr>
        </a:p>
      </dsp:txBody>
      <dsp:txXfrm>
        <a:off x="3846553" y="2792278"/>
        <a:ext cx="1361862" cy="1361862"/>
      </dsp:txXfrm>
    </dsp:sp>
    <dsp:sp modelId="{2DF36750-23D3-481F-8993-4ADB05A2417A}">
      <dsp:nvSpPr>
        <dsp:cNvPr id="0" name=""/>
        <dsp:cNvSpPr/>
      </dsp:nvSpPr>
      <dsp:spPr>
        <a:xfrm rot="16599986">
          <a:off x="4493183" y="1852109"/>
          <a:ext cx="371011" cy="654827"/>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l-SI" sz="1600" kern="1200"/>
        </a:p>
      </dsp:txBody>
      <dsp:txXfrm>
        <a:off x="4542374" y="2038349"/>
        <a:ext cx="259708" cy="392897"/>
      </dsp:txXfrm>
    </dsp:sp>
    <dsp:sp modelId="{135588CB-6D17-47F0-B722-72D021BF720C}">
      <dsp:nvSpPr>
        <dsp:cNvPr id="0" name=""/>
        <dsp:cNvSpPr/>
      </dsp:nvSpPr>
      <dsp:spPr>
        <a:xfrm>
          <a:off x="3469207" y="90503"/>
          <a:ext cx="2704695" cy="1733367"/>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l-SI" sz="1200" b="1" kern="1200" dirty="0" smtClean="0"/>
            <a:t>ENOTEN</a:t>
          </a:r>
        </a:p>
        <a:p>
          <a:pPr lvl="0" algn="ctr" defTabSz="533400">
            <a:lnSpc>
              <a:spcPct val="90000"/>
            </a:lnSpc>
            <a:spcBef>
              <a:spcPct val="0"/>
            </a:spcBef>
            <a:spcAft>
              <a:spcPct val="35000"/>
            </a:spcAft>
          </a:pPr>
          <a:r>
            <a:rPr lang="sl-SI" sz="1000" kern="1200" dirty="0" smtClean="0"/>
            <a:t>CONSTANTIN BRANCUSI: Poljub. Mavec, 1907/08</a:t>
          </a:r>
        </a:p>
        <a:p>
          <a:pPr lvl="0" algn="ctr" defTabSz="533400">
            <a:lnSpc>
              <a:spcPct val="90000"/>
            </a:lnSpc>
            <a:spcBef>
              <a:spcPct val="0"/>
            </a:spcBef>
            <a:spcAft>
              <a:spcPct val="35000"/>
            </a:spcAft>
          </a:pPr>
          <a:r>
            <a:rPr lang="sl-SI" sz="1000" kern="1200" dirty="0" smtClean="0">
              <a:hlinkClick xmlns:r="http://schemas.openxmlformats.org/officeDocument/2006/relationships" r:id="rId1"/>
            </a:rPr>
            <a:t>https://www.dnevnik.si/1042464447</a:t>
          </a:r>
          <a:endParaRPr lang="sl-SI" sz="1000" kern="1200" dirty="0"/>
        </a:p>
      </dsp:txBody>
      <dsp:txXfrm>
        <a:off x="3865300" y="344349"/>
        <a:ext cx="1912509" cy="1225675"/>
      </dsp:txXfrm>
    </dsp:sp>
    <dsp:sp modelId="{049A9969-7D40-4CF5-8DCB-F1FF15EC537E}">
      <dsp:nvSpPr>
        <dsp:cNvPr id="0" name=""/>
        <dsp:cNvSpPr/>
      </dsp:nvSpPr>
      <dsp:spPr>
        <a:xfrm rot="20025869">
          <a:off x="5572868" y="2491114"/>
          <a:ext cx="566051" cy="654827"/>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l-SI" sz="1600" kern="1200"/>
        </a:p>
      </dsp:txBody>
      <dsp:txXfrm>
        <a:off x="5581615" y="2659613"/>
        <a:ext cx="396236" cy="392897"/>
      </dsp:txXfrm>
    </dsp:sp>
    <dsp:sp modelId="{71AFA130-6DFE-4CF7-AD10-20C3FA2F13A6}">
      <dsp:nvSpPr>
        <dsp:cNvPr id="0" name=""/>
        <dsp:cNvSpPr/>
      </dsp:nvSpPr>
      <dsp:spPr>
        <a:xfrm>
          <a:off x="6034728" y="1164512"/>
          <a:ext cx="2837471" cy="1733367"/>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l-SI" sz="1200" b="1" kern="1200" dirty="0" smtClean="0"/>
            <a:t>ZIZBOLKLINAMI IN </a:t>
          </a:r>
          <a:r>
            <a:rPr lang="sl-SI" sz="1200" b="1" kern="1200" dirty="0" smtClean="0"/>
            <a:t>VDOLBINAMI</a:t>
          </a:r>
        </a:p>
        <a:p>
          <a:pPr lvl="0" algn="ctr" defTabSz="533400">
            <a:lnSpc>
              <a:spcPct val="90000"/>
            </a:lnSpc>
            <a:spcBef>
              <a:spcPct val="0"/>
            </a:spcBef>
            <a:spcAft>
              <a:spcPct val="35000"/>
            </a:spcAft>
          </a:pPr>
          <a:r>
            <a:rPr lang="sl-SI" sz="1000" kern="1200" dirty="0" smtClean="0"/>
            <a:t>PRIMOŽ PUGELJ, </a:t>
          </a:r>
          <a:r>
            <a:rPr lang="sl-SI" sz="1000" kern="1200" dirty="0" err="1" smtClean="0"/>
            <a:t>Iron</a:t>
          </a:r>
          <a:r>
            <a:rPr lang="sl-SI" sz="1000" kern="1200" dirty="0" smtClean="0"/>
            <a:t>, 2002</a:t>
          </a:r>
        </a:p>
        <a:p>
          <a:pPr lvl="0" algn="ctr" defTabSz="533400">
            <a:lnSpc>
              <a:spcPct val="90000"/>
            </a:lnSpc>
            <a:spcBef>
              <a:spcPct val="0"/>
            </a:spcBef>
            <a:spcAft>
              <a:spcPct val="35000"/>
            </a:spcAft>
          </a:pPr>
          <a:r>
            <a:rPr lang="sl-SI" sz="1000" kern="1200" dirty="0" smtClean="0">
              <a:hlinkClick xmlns:r="http://schemas.openxmlformats.org/officeDocument/2006/relationships" r:id="rId2"/>
            </a:rPr>
            <a:t>https://www.flickr.com/photos/ateljegalerija/8207890069</a:t>
          </a:r>
          <a:endParaRPr lang="sl-SI" sz="1000" kern="1200" dirty="0"/>
        </a:p>
      </dsp:txBody>
      <dsp:txXfrm>
        <a:off x="6450266" y="1418358"/>
        <a:ext cx="2006395" cy="1225675"/>
      </dsp:txXfrm>
    </dsp:sp>
    <dsp:sp modelId="{49B60EB2-F68A-4623-8A41-8F3896276C75}">
      <dsp:nvSpPr>
        <dsp:cNvPr id="0" name=""/>
        <dsp:cNvSpPr/>
      </dsp:nvSpPr>
      <dsp:spPr>
        <a:xfrm rot="868089">
          <a:off x="5536251" y="3431587"/>
          <a:ext cx="197693" cy="654827"/>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l-SI" sz="1600" kern="1200"/>
        </a:p>
      </dsp:txBody>
      <dsp:txXfrm>
        <a:off x="5537191" y="3555143"/>
        <a:ext cx="138385" cy="392897"/>
      </dsp:txXfrm>
    </dsp:sp>
    <dsp:sp modelId="{3C26AEA0-DD4A-4AE9-9EC6-476653B1CB9E}">
      <dsp:nvSpPr>
        <dsp:cNvPr id="0" name=""/>
        <dsp:cNvSpPr/>
      </dsp:nvSpPr>
      <dsp:spPr>
        <a:xfrm>
          <a:off x="5723261" y="3263986"/>
          <a:ext cx="2704556" cy="1733367"/>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l-SI" sz="1200" b="1" kern="1200" dirty="0" smtClean="0"/>
            <a:t>LUKNJAST</a:t>
          </a:r>
        </a:p>
        <a:p>
          <a:pPr lvl="0" algn="ctr" defTabSz="533400">
            <a:lnSpc>
              <a:spcPct val="90000"/>
            </a:lnSpc>
            <a:spcBef>
              <a:spcPct val="0"/>
            </a:spcBef>
            <a:spcAft>
              <a:spcPct val="35000"/>
            </a:spcAft>
          </a:pPr>
          <a:r>
            <a:rPr lang="sl-SI" sz="1000" kern="1200" dirty="0" smtClean="0"/>
            <a:t>HENRY MOORE, Dve veliki obliki, 1969</a:t>
          </a:r>
        </a:p>
        <a:p>
          <a:pPr lvl="0" algn="ctr" defTabSz="533400">
            <a:lnSpc>
              <a:spcPct val="90000"/>
            </a:lnSpc>
            <a:spcBef>
              <a:spcPct val="0"/>
            </a:spcBef>
            <a:spcAft>
              <a:spcPct val="35000"/>
            </a:spcAft>
          </a:pPr>
          <a:r>
            <a:rPr lang="sl-SI" sz="1000" kern="1200" dirty="0" smtClean="0">
              <a:hlinkClick xmlns:r="http://schemas.openxmlformats.org/officeDocument/2006/relationships" r:id="rId3"/>
            </a:rPr>
            <a:t>https://en.wikipedia.org/wiki/Henry_Moore#/media/File:HenryMoor_AGO.JPG</a:t>
          </a:r>
          <a:endParaRPr lang="sl-SI" sz="1000" kern="1200" dirty="0"/>
        </a:p>
      </dsp:txBody>
      <dsp:txXfrm>
        <a:off x="6119334" y="3517832"/>
        <a:ext cx="1912410" cy="1225675"/>
      </dsp:txXfrm>
    </dsp:sp>
    <dsp:sp modelId="{592328F9-B978-4220-9B63-6B5924C3C9B5}">
      <dsp:nvSpPr>
        <dsp:cNvPr id="0" name=""/>
        <dsp:cNvSpPr/>
      </dsp:nvSpPr>
      <dsp:spPr>
        <a:xfrm rot="3482511">
          <a:off x="5030227" y="4308503"/>
          <a:ext cx="445235" cy="654827"/>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l-SI" sz="1600" kern="1200"/>
        </a:p>
      </dsp:txBody>
      <dsp:txXfrm>
        <a:off x="5061663" y="4382805"/>
        <a:ext cx="311665" cy="392897"/>
      </dsp:txXfrm>
    </dsp:sp>
    <dsp:sp modelId="{73CC3885-BFC7-4468-AAA5-6B87BD53A609}">
      <dsp:nvSpPr>
        <dsp:cNvPr id="0" name=""/>
        <dsp:cNvSpPr/>
      </dsp:nvSpPr>
      <dsp:spPr>
        <a:xfrm>
          <a:off x="4429675" y="4955365"/>
          <a:ext cx="3126284" cy="1733367"/>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l-SI" sz="1200" b="1" kern="1200" dirty="0" smtClean="0"/>
            <a:t>SESTAVLJEN IZ TANKIH </a:t>
          </a:r>
          <a:r>
            <a:rPr lang="sl-SI" sz="1200" b="1" kern="1200" dirty="0" smtClean="0"/>
            <a:t>PLOSKEV</a:t>
          </a:r>
        </a:p>
        <a:p>
          <a:pPr lvl="0" algn="ctr" defTabSz="533400">
            <a:lnSpc>
              <a:spcPct val="90000"/>
            </a:lnSpc>
            <a:spcBef>
              <a:spcPct val="0"/>
            </a:spcBef>
            <a:spcAft>
              <a:spcPct val="35000"/>
            </a:spcAft>
          </a:pPr>
          <a:r>
            <a:rPr lang="sl-SI" sz="1000" kern="1200" dirty="0" smtClean="0"/>
            <a:t>RICHARD SERRA. Med krivuljo in krogom. 2003</a:t>
          </a:r>
        </a:p>
        <a:p>
          <a:pPr lvl="0" algn="ctr" defTabSz="533400">
            <a:lnSpc>
              <a:spcPct val="90000"/>
            </a:lnSpc>
            <a:spcBef>
              <a:spcPct val="0"/>
            </a:spcBef>
            <a:spcAft>
              <a:spcPct val="35000"/>
            </a:spcAft>
          </a:pPr>
          <a:r>
            <a:rPr lang="sl-SI" sz="1000" kern="1200" dirty="0" smtClean="0">
              <a:hlinkClick xmlns:r="http://schemas.openxmlformats.org/officeDocument/2006/relationships" r:id="rId4"/>
            </a:rPr>
            <a:t>https://www.guggenheim.org/artwork/17147</a:t>
          </a:r>
          <a:endParaRPr lang="sl-SI" sz="1000" kern="1200" dirty="0"/>
        </a:p>
      </dsp:txBody>
      <dsp:txXfrm>
        <a:off x="4887509" y="5209211"/>
        <a:ext cx="2210616" cy="1225675"/>
      </dsp:txXfrm>
    </dsp:sp>
    <dsp:sp modelId="{0DCA854C-48D6-49AA-A179-664764BDC446}">
      <dsp:nvSpPr>
        <dsp:cNvPr id="0" name=""/>
        <dsp:cNvSpPr/>
      </dsp:nvSpPr>
      <dsp:spPr>
        <a:xfrm rot="7381914">
          <a:off x="3538281" y="4309734"/>
          <a:ext cx="464823" cy="654827"/>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l-SI" sz="1600" kern="1200"/>
        </a:p>
      </dsp:txBody>
      <dsp:txXfrm rot="10800000">
        <a:off x="3646011" y="4382245"/>
        <a:ext cx="325376" cy="392897"/>
      </dsp:txXfrm>
    </dsp:sp>
    <dsp:sp modelId="{793BC72C-8182-4475-BFBC-BD834CABCE06}">
      <dsp:nvSpPr>
        <dsp:cNvPr id="0" name=""/>
        <dsp:cNvSpPr/>
      </dsp:nvSpPr>
      <dsp:spPr>
        <a:xfrm>
          <a:off x="1571551" y="4955365"/>
          <a:ext cx="2857439" cy="1733367"/>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l-SI" sz="1200" b="1" kern="1200" dirty="0" smtClean="0"/>
            <a:t>BREZ </a:t>
          </a:r>
          <a:r>
            <a:rPr lang="sl-SI" sz="1200" b="1" kern="1200" dirty="0" smtClean="0"/>
            <a:t>MASE</a:t>
          </a:r>
        </a:p>
        <a:p>
          <a:pPr lvl="0" algn="ctr" defTabSz="533400">
            <a:lnSpc>
              <a:spcPct val="90000"/>
            </a:lnSpc>
            <a:spcBef>
              <a:spcPct val="0"/>
            </a:spcBef>
            <a:spcAft>
              <a:spcPct val="35000"/>
            </a:spcAft>
          </a:pPr>
          <a:r>
            <a:rPr lang="sl-SI" sz="1000" kern="1200" dirty="0" smtClean="0"/>
            <a:t>JOSE MARIA de LABRA, </a:t>
          </a:r>
          <a:r>
            <a:rPr lang="sl-SI" sz="1000" kern="1200" dirty="0" err="1" smtClean="0"/>
            <a:t>Lyra</a:t>
          </a:r>
          <a:r>
            <a:rPr lang="sl-SI" sz="1000" kern="1200" dirty="0" smtClean="0"/>
            <a:t>, 1975</a:t>
          </a:r>
        </a:p>
        <a:p>
          <a:pPr lvl="0" algn="ctr" defTabSz="533400">
            <a:lnSpc>
              <a:spcPct val="90000"/>
            </a:lnSpc>
            <a:spcBef>
              <a:spcPct val="0"/>
            </a:spcBef>
            <a:spcAft>
              <a:spcPct val="35000"/>
            </a:spcAft>
          </a:pPr>
          <a:r>
            <a:rPr lang="sl-SI" sz="800" kern="1200" dirty="0" smtClean="0">
              <a:hlinkClick xmlns:r="http://schemas.openxmlformats.org/officeDocument/2006/relationships" r:id="rId5"/>
            </a:rPr>
            <a:t>https://www.christies.com/lotfinder/Lot/jose-maria-de-labra-spanish-1925-1994-5336432-details.aspx</a:t>
          </a:r>
          <a:endParaRPr lang="sl-SI" sz="800" kern="1200" dirty="0"/>
        </a:p>
      </dsp:txBody>
      <dsp:txXfrm>
        <a:off x="1990013" y="5209211"/>
        <a:ext cx="2020515" cy="1225675"/>
      </dsp:txXfrm>
    </dsp:sp>
    <dsp:sp modelId="{4DE0D6A4-FDA7-4F1B-9C86-C4A05FEF8F1F}">
      <dsp:nvSpPr>
        <dsp:cNvPr id="0" name=""/>
        <dsp:cNvSpPr/>
      </dsp:nvSpPr>
      <dsp:spPr>
        <a:xfrm rot="10174094">
          <a:off x="3244353" y="3359932"/>
          <a:ext cx="240052" cy="654827"/>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l-SI" sz="1600" kern="1200"/>
        </a:p>
      </dsp:txBody>
      <dsp:txXfrm rot="10800000">
        <a:off x="3315774" y="3484377"/>
        <a:ext cx="168036" cy="392897"/>
      </dsp:txXfrm>
    </dsp:sp>
    <dsp:sp modelId="{CD04A283-5A6E-4B64-967D-F09A6C85A475}">
      <dsp:nvSpPr>
        <dsp:cNvPr id="0" name=""/>
        <dsp:cNvSpPr/>
      </dsp:nvSpPr>
      <dsp:spPr>
        <a:xfrm>
          <a:off x="305447" y="3059442"/>
          <a:ext cx="2885520" cy="1850907"/>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l-SI" sz="1200" b="1" kern="1200" dirty="0" smtClean="0"/>
            <a:t>MOBIL</a:t>
          </a:r>
        </a:p>
        <a:p>
          <a:pPr lvl="0" algn="ctr" defTabSz="533400">
            <a:lnSpc>
              <a:spcPct val="90000"/>
            </a:lnSpc>
            <a:spcBef>
              <a:spcPct val="0"/>
            </a:spcBef>
            <a:spcAft>
              <a:spcPct val="35000"/>
            </a:spcAft>
          </a:pPr>
          <a:r>
            <a:rPr lang="sl-SI" sz="1000" kern="1200" dirty="0" smtClean="0"/>
            <a:t>ALEKSANDER CALDER, </a:t>
          </a:r>
          <a:r>
            <a:rPr lang="sl-SI" sz="1000" kern="1200" dirty="0" err="1" smtClean="0"/>
            <a:t>Boomerangs</a:t>
          </a:r>
          <a:r>
            <a:rPr lang="sl-SI" sz="1000" kern="1200" dirty="0" smtClean="0"/>
            <a:t>, 1941</a:t>
          </a:r>
        </a:p>
        <a:p>
          <a:pPr lvl="0" algn="ctr" defTabSz="533400">
            <a:lnSpc>
              <a:spcPct val="90000"/>
            </a:lnSpc>
            <a:spcBef>
              <a:spcPct val="0"/>
            </a:spcBef>
            <a:spcAft>
              <a:spcPct val="35000"/>
            </a:spcAft>
          </a:pPr>
          <a:r>
            <a:rPr lang="sl-SI" sz="1000" kern="1200" dirty="0" smtClean="0">
              <a:hlinkClick xmlns:r="http://schemas.openxmlformats.org/officeDocument/2006/relationships" r:id="rId6"/>
            </a:rPr>
            <a:t>http://www.calder.org/work/by-category/hanging-mobile</a:t>
          </a:r>
          <a:endParaRPr lang="sl-SI" sz="1000" kern="1200" dirty="0"/>
        </a:p>
      </dsp:txBody>
      <dsp:txXfrm>
        <a:off x="728022" y="3330501"/>
        <a:ext cx="2040370" cy="1308789"/>
      </dsp:txXfrm>
    </dsp:sp>
    <dsp:sp modelId="{2A0A2DFC-65D6-4C5C-BCB8-C248C50B2300}">
      <dsp:nvSpPr>
        <dsp:cNvPr id="0" name=""/>
        <dsp:cNvSpPr/>
      </dsp:nvSpPr>
      <dsp:spPr>
        <a:xfrm rot="12988049">
          <a:off x="3132917" y="2300518"/>
          <a:ext cx="501768" cy="654827"/>
        </a:xfrm>
        <a:prstGeom prst="righ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l-SI" sz="1600" kern="1200"/>
        </a:p>
      </dsp:txBody>
      <dsp:txXfrm rot="10800000">
        <a:off x="3268710" y="2476218"/>
        <a:ext cx="351238" cy="392897"/>
      </dsp:txXfrm>
    </dsp:sp>
    <dsp:sp modelId="{5D40E15F-1987-4EA9-BB5E-10D2AB46BE28}">
      <dsp:nvSpPr>
        <dsp:cNvPr id="0" name=""/>
        <dsp:cNvSpPr/>
      </dsp:nvSpPr>
      <dsp:spPr>
        <a:xfrm>
          <a:off x="537490" y="784459"/>
          <a:ext cx="3049375" cy="1733367"/>
        </a:xfrm>
        <a:prstGeom prst="ellipse">
          <a:avLst/>
        </a:prstGeom>
        <a:gradFill rotWithShape="0">
          <a:gsLst>
            <a:gs pos="0">
              <a:schemeClr val="lt1">
                <a:hueOff val="0"/>
                <a:satOff val="0"/>
                <a:lumOff val="0"/>
                <a:alphaOff val="0"/>
                <a:tint val="96000"/>
                <a:lumMod val="104000"/>
              </a:schemeClr>
            </a:gs>
            <a:gs pos="100000">
              <a:schemeClr val="l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l-SI" sz="1200" b="1" kern="1200" dirty="0" smtClean="0"/>
            <a:t>INSTALACIJE</a:t>
          </a:r>
        </a:p>
        <a:p>
          <a:pPr lvl="0" algn="ctr" defTabSz="533400">
            <a:lnSpc>
              <a:spcPct val="90000"/>
            </a:lnSpc>
            <a:spcBef>
              <a:spcPct val="0"/>
            </a:spcBef>
            <a:spcAft>
              <a:spcPct val="35000"/>
            </a:spcAft>
          </a:pPr>
          <a:r>
            <a:rPr lang="sl-SI" sz="1000" kern="1200" dirty="0" smtClean="0"/>
            <a:t>MIRKO BRATUŠA, </a:t>
          </a:r>
          <a:r>
            <a:rPr lang="sl-SI" sz="1000" kern="1200" dirty="0" err="1" smtClean="0"/>
            <a:t>Hipokriti</a:t>
          </a:r>
          <a:r>
            <a:rPr lang="sl-SI" sz="1000" kern="1200" dirty="0" smtClean="0"/>
            <a:t> 2011</a:t>
          </a:r>
        </a:p>
        <a:p>
          <a:pPr lvl="0" algn="ctr" defTabSz="533400">
            <a:lnSpc>
              <a:spcPct val="90000"/>
            </a:lnSpc>
            <a:spcBef>
              <a:spcPct val="0"/>
            </a:spcBef>
            <a:spcAft>
              <a:spcPct val="35000"/>
            </a:spcAft>
          </a:pPr>
          <a:r>
            <a:rPr lang="sl-SI" sz="800" kern="1200" dirty="0" smtClean="0">
              <a:hlinkClick xmlns:r="http://schemas.openxmlformats.org/officeDocument/2006/relationships" r:id="rId7"/>
            </a:rPr>
            <a:t>https://www.rtvslo.si/kultura/razstave/dva-metra-visoki-hipokriti-bodo-zastopali-slovenijo-v-benetkah/249610</a:t>
          </a:r>
          <a:endParaRPr lang="sl-SI" sz="800" kern="1200" dirty="0"/>
        </a:p>
      </dsp:txBody>
      <dsp:txXfrm>
        <a:off x="984061" y="1038305"/>
        <a:ext cx="2156233" cy="122567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1046BD-FD4F-4485-AA6F-F15819B11555}" type="datetimeFigureOut">
              <a:rPr lang="sl-SI" smtClean="0"/>
              <a:t>27. 02. 2020</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A9BB8-9828-4165-BD19-3DECC3782CDE}" type="slidenum">
              <a:rPr lang="sl-SI" smtClean="0"/>
              <a:t>‹#›</a:t>
            </a:fld>
            <a:endParaRPr lang="sl-SI"/>
          </a:p>
        </p:txBody>
      </p:sp>
    </p:spTree>
    <p:extLst>
      <p:ext uri="{BB962C8B-B14F-4D97-AF65-F5344CB8AC3E}">
        <p14:creationId xmlns:p14="http://schemas.microsoft.com/office/powerpoint/2010/main" val="335212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grada stranske slike 1"/>
          <p:cNvSpPr>
            <a:spLocks noGrp="1" noRot="1" noChangeAspect="1" noTextEdit="1"/>
          </p:cNvSpPr>
          <p:nvPr>
            <p:ph type="sldImg"/>
          </p:nvPr>
        </p:nvSpPr>
        <p:spPr>
          <a:ln/>
        </p:spPr>
      </p:sp>
      <p:sp>
        <p:nvSpPr>
          <p:cNvPr id="52227" name="Ograda opomb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mtClean="0">
              <a:latin typeface="Arial" panose="020B0604020202020204" pitchFamily="34" charset="0"/>
            </a:endParaRPr>
          </a:p>
        </p:txBody>
      </p:sp>
      <p:sp>
        <p:nvSpPr>
          <p:cNvPr id="52228" name="Ograda številke diapoz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E084EA2-8758-4327-B2BB-88AAEE09F69C}" type="slidenum">
              <a:rPr lang="sl-SI" altLang="sl-SI"/>
              <a:pPr eaLnBrk="1" hangingPunct="1">
                <a:spcBef>
                  <a:spcPct val="0"/>
                </a:spcBef>
              </a:pPr>
              <a:t>14</a:t>
            </a:fld>
            <a:endParaRPr lang="sl-SI" altLang="sl-SI"/>
          </a:p>
        </p:txBody>
      </p:sp>
    </p:spTree>
    <p:extLst>
      <p:ext uri="{BB962C8B-B14F-4D97-AF65-F5344CB8AC3E}">
        <p14:creationId xmlns:p14="http://schemas.microsoft.com/office/powerpoint/2010/main" val="366396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sl-SI" smtClean="0"/>
              <a:t>Uredite slog naslova matrice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93552D93-870B-4EAB-8915-61E743546685}" type="datetimeFigureOut">
              <a:rPr lang="sl-SI" smtClean="0"/>
              <a:t>27. 02. 2020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402839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3552D93-870B-4EAB-8915-61E743546685}" type="datetimeFigureOut">
              <a:rPr lang="sl-SI" smtClean="0"/>
              <a:t>27. 02. 2020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2327159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3552D93-870B-4EAB-8915-61E743546685}" type="datetimeFigureOut">
              <a:rPr lang="sl-SI" smtClean="0"/>
              <a:t>27. 02. 2020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3900091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sl-SI" smtClean="0"/>
              <a:t>Uredite slog naslova matrice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3552D93-870B-4EAB-8915-61E743546685}" type="datetimeFigureOut">
              <a:rPr lang="sl-SI" smtClean="0"/>
              <a:t>27. 02. 2020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86DF7370-1D0D-4E09-8FF1-35E9016B397B}" type="slidenum">
              <a:rPr lang="sl-SI" smtClean="0"/>
              <a:t>‹#›</a:t>
            </a:fld>
            <a:endParaRPr lang="sl-SI"/>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7879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3552D93-870B-4EAB-8915-61E743546685}" type="datetimeFigureOut">
              <a:rPr lang="sl-SI" smtClean="0"/>
              <a:t>27. 02. 2020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1672129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sl-SI" smtClean="0"/>
              <a:t>Uredite slog naslova matrice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93552D93-870B-4EAB-8915-61E743546685}" type="datetimeFigureOut">
              <a:rPr lang="sl-SI" smtClean="0"/>
              <a:t>27. 02. 2020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3635243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sl-SI" smtClean="0"/>
              <a:t>Uredite slog naslova matrice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93552D93-870B-4EAB-8915-61E743546685}" type="datetimeFigureOut">
              <a:rPr lang="sl-SI" smtClean="0"/>
              <a:t>27. 02. 2020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2959384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3552D93-870B-4EAB-8915-61E743546685}" type="datetimeFigureOut">
              <a:rPr lang="sl-SI" smtClean="0"/>
              <a:t>27. 02. 2020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787525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3552D93-870B-4EAB-8915-61E743546685}" type="datetimeFigureOut">
              <a:rPr lang="sl-SI" smtClean="0"/>
              <a:t>27. 02. 2020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21009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3552D93-870B-4EAB-8915-61E743546685}" type="datetimeFigureOut">
              <a:rPr lang="sl-SI" smtClean="0"/>
              <a:t>27. 02. 2020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402226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3552D93-870B-4EAB-8915-61E743546685}" type="datetimeFigureOut">
              <a:rPr lang="sl-SI" smtClean="0"/>
              <a:t>27. 02. 2020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171402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93552D93-870B-4EAB-8915-61E743546685}" type="datetimeFigureOut">
              <a:rPr lang="sl-SI" smtClean="0"/>
              <a:t>27. 02. 2020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259577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93552D93-870B-4EAB-8915-61E743546685}" type="datetimeFigureOut">
              <a:rPr lang="sl-SI" smtClean="0"/>
              <a:t>27. 02. 2020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282582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93552D93-870B-4EAB-8915-61E743546685}" type="datetimeFigureOut">
              <a:rPr lang="sl-SI" smtClean="0"/>
              <a:t>27. 02. 2020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54393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52D93-870B-4EAB-8915-61E743546685}" type="datetimeFigureOut">
              <a:rPr lang="sl-SI" smtClean="0"/>
              <a:t>27. 02. 2020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133000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sl-SI" smtClean="0"/>
              <a:t>Uredite slog naslova matrice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3552D93-870B-4EAB-8915-61E743546685}" type="datetimeFigureOut">
              <a:rPr lang="sl-SI" smtClean="0"/>
              <a:t>27. 02. 2020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126337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3552D93-870B-4EAB-8915-61E743546685}" type="datetimeFigureOut">
              <a:rPr lang="sl-SI" smtClean="0"/>
              <a:t>27. 02. 2020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86DF7370-1D0D-4E09-8FF1-35E9016B397B}" type="slidenum">
              <a:rPr lang="sl-SI" smtClean="0"/>
              <a:t>‹#›</a:t>
            </a:fld>
            <a:endParaRPr lang="sl-SI"/>
          </a:p>
        </p:txBody>
      </p:sp>
    </p:spTree>
    <p:extLst>
      <p:ext uri="{BB962C8B-B14F-4D97-AF65-F5344CB8AC3E}">
        <p14:creationId xmlns:p14="http://schemas.microsoft.com/office/powerpoint/2010/main" val="12755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3552D93-870B-4EAB-8915-61E743546685}" type="datetimeFigureOut">
              <a:rPr lang="sl-SI" smtClean="0"/>
              <a:t>27. 02. 2020</a:t>
            </a:fld>
            <a:endParaRPr lang="sl-SI"/>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sl-SI"/>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6DF7370-1D0D-4E09-8FF1-35E9016B397B}" type="slidenum">
              <a:rPr lang="sl-SI" smtClean="0"/>
              <a:t>‹#›</a:t>
            </a:fld>
            <a:endParaRPr lang="sl-SI"/>
          </a:p>
        </p:txBody>
      </p:sp>
    </p:spTree>
    <p:extLst>
      <p:ext uri="{BB962C8B-B14F-4D97-AF65-F5344CB8AC3E}">
        <p14:creationId xmlns:p14="http://schemas.microsoft.com/office/powerpoint/2010/main" val="28086513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cbeniki.sio.si/lum8/2341/index3.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tvslo.si/kultura/razstave/zlatarske-umetnine-od-katerih-ne-odvrnemo-pogleda/229059" TargetMode="External"/><Relationship Id="rId2" Type="http://schemas.openxmlformats.org/officeDocument/2006/relationships/hyperlink" Target="https://sl.wikipedia.org/wiki/Kariatide" TargetMode="External"/><Relationship Id="rId1" Type="http://schemas.openxmlformats.org/officeDocument/2006/relationships/slideLayout" Target="../slideLayouts/slideLayout14.xml"/><Relationship Id="rId4" Type="http://schemas.openxmlformats.org/officeDocument/2006/relationships/hyperlink" Target="https://sl.wikipedia.org/wiki/Metalec_disk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l.wikipedia.org/wiki/Stolnica_sv._%C5%A0tefana,_Dunaj" TargetMode="External"/><Relationship Id="rId2" Type="http://schemas.openxmlformats.org/officeDocument/2006/relationships/hyperlink" Target="https://sl.wikipedia.org/wiki/Bazilika_sv._Petra,_Vatikan" TargetMode="External"/><Relationship Id="rId1" Type="http://schemas.openxmlformats.org/officeDocument/2006/relationships/slideLayout" Target="../slideLayouts/slideLayout2.xml"/><Relationship Id="rId6" Type="http://schemas.openxmlformats.org/officeDocument/2006/relationships/hyperlink" Target="https://sl.wikipedia.org/wiki/Tiberij" TargetMode="External"/><Relationship Id="rId5" Type="http://schemas.openxmlformats.org/officeDocument/2006/relationships/hyperlink" Target="https://sl.wikipedia.org/wiki/Principat" TargetMode="External"/><Relationship Id="rId4" Type="http://schemas.openxmlformats.org/officeDocument/2006/relationships/hyperlink" Target="https://www.visitljubljana.com/sl/poi/vodnjak-kranjskih-rek-robbov-vodnjak/"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ucbeniki.sio.si/lum/3382/index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ucbeniki.sio.si/lum/3382/index2.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mmons.wikimedia.org/wiki/File:Sculptures_Nanas_Niki_de_Saint_Phalle_Leibnizufer_Hanover_Germany_01.jpg"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www.youtube.com/watch?v=b-DABKSySqg"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eucbeniki.sio.si/lum/3382/index8.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t.wikipedia.org/wiki/Madonna_della_Scala_(Michelangelo)" TargetMode="External"/><Relationship Id="rId2" Type="http://schemas.openxmlformats.org/officeDocument/2006/relationships/hyperlink" Target="https://en.wikipedia.org/wiki/Umberto_Boccioni" TargetMode="External"/><Relationship Id="rId1" Type="http://schemas.openxmlformats.org/officeDocument/2006/relationships/slideLayout" Target="../slideLayouts/slideLayout14.xml"/><Relationship Id="rId4" Type="http://schemas.openxmlformats.org/officeDocument/2006/relationships/hyperlink" Target="http://www.italianrenaissance.org/michelangelos-david/"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haikadai.wordpress.com/2012/01/24/what-you-see-might-not-be-real/"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sl.wikipedia.org/wiki/Mezopotamska_umetnost" TargetMode="External"/><Relationship Id="rId2" Type="http://schemas.openxmlformats.org/officeDocument/2006/relationships/hyperlink" Target="https://dissolve.com/stock-photo/Relief-depicting-row-captives-Sun-Temple-Abu-Simbel-Temples-royalty-free-image/101-D869-78-872" TargetMode="External"/><Relationship Id="rId1" Type="http://schemas.openxmlformats.org/officeDocument/2006/relationships/slideLayout" Target="../slideLayouts/slideLayout14.xml"/><Relationship Id="rId4" Type="http://schemas.openxmlformats.org/officeDocument/2006/relationships/hyperlink" Target="https://sl.wikipedia.org/wiki/Starogr%C5%A1ka_umetnost#/media/Slika:0025MAN-Relief2.jpg"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pogledi.delo.si/kritike/kriticne-refleksije-o-danasnji-druzbi" TargetMode="External"/><Relationship Id="rId2" Type="http://schemas.openxmlformats.org/officeDocument/2006/relationships/hyperlink" Target="https://www.rtvslo.si/kultura/razstave/dva-metra-visoki-hipokriti-bodo-zastopali-slovenijo-v-benetkah/249610"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hyperlink" Target="https://eucbeniki.sio.si/lum/3382/index7.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l.wikipedia.org/wiki/Stolnica_bla%C5%BEene_Device_Marije,_Chartres" TargetMode="External"/><Relationship Id="rId2" Type="http://schemas.openxmlformats.org/officeDocument/2006/relationships/hyperlink" Target="http://www.italianrenaissance.org/michelangelos-david/"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Autofit/>
          </a:bodyPr>
          <a:lstStyle/>
          <a:p>
            <a:r>
              <a:rPr lang="sl-SI" sz="4000" dirty="0" smtClean="0"/>
              <a:t>KIPARSTVO</a:t>
            </a:r>
            <a:br>
              <a:rPr lang="sl-SI" sz="4000" dirty="0" smtClean="0"/>
            </a:br>
            <a:r>
              <a:rPr lang="sl-SI" sz="4000" dirty="0" smtClean="0"/>
              <a:t>PLASTIKA</a:t>
            </a:r>
            <a:br>
              <a:rPr lang="sl-SI" sz="4000" dirty="0" smtClean="0"/>
            </a:br>
            <a:r>
              <a:rPr lang="sl-SI" sz="4000" dirty="0" smtClean="0"/>
              <a:t>SKULPTURA</a:t>
            </a:r>
            <a:endParaRPr lang="sl-SI" sz="4000" dirty="0"/>
          </a:p>
        </p:txBody>
      </p:sp>
      <p:sp>
        <p:nvSpPr>
          <p:cNvPr id="3" name="Podnaslov 2"/>
          <p:cNvSpPr>
            <a:spLocks noGrp="1"/>
          </p:cNvSpPr>
          <p:nvPr>
            <p:ph type="subTitle" idx="1"/>
          </p:nvPr>
        </p:nvSpPr>
        <p:spPr/>
        <p:txBody>
          <a:bodyPr/>
          <a:lstStyle/>
          <a:p>
            <a:pPr lvl="0"/>
            <a:r>
              <a:rPr lang="sl-SI" dirty="0" smtClean="0">
                <a:effectLst/>
              </a:rPr>
              <a:t> </a:t>
            </a:r>
            <a:r>
              <a:rPr lang="sl-SI" dirty="0" err="1" smtClean="0">
                <a:effectLst/>
              </a:rPr>
              <a:t>Laokoontova</a:t>
            </a:r>
            <a:r>
              <a:rPr lang="sl-SI" dirty="0" smtClean="0">
                <a:effectLst/>
              </a:rPr>
              <a:t> </a:t>
            </a:r>
            <a:r>
              <a:rPr lang="sl-SI" dirty="0">
                <a:effectLst/>
              </a:rPr>
              <a:t>skupina</a:t>
            </a:r>
          </a:p>
          <a:p>
            <a:r>
              <a:rPr lang="sl-SI" dirty="0">
                <a:effectLst/>
              </a:rPr>
              <a:t>               </a:t>
            </a:r>
            <a:r>
              <a:rPr lang="sl-SI" u="sng" dirty="0">
                <a:effectLst/>
                <a:hlinkClick r:id="rId2"/>
              </a:rPr>
              <a:t>https://eucbeniki.sio.si/lum8/2341/index3.html</a:t>
            </a:r>
            <a:endParaRPr lang="sl-SI" b="1" dirty="0"/>
          </a:p>
        </p:txBody>
      </p:sp>
    </p:spTree>
    <p:extLst>
      <p:ext uri="{BB962C8B-B14F-4D97-AF65-F5344CB8AC3E}">
        <p14:creationId xmlns:p14="http://schemas.microsoft.com/office/powerpoint/2010/main" val="2890628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p:txBody>
          <a:bodyPr rtlCol="0">
            <a:noAutofit/>
          </a:bodyPr>
          <a:lstStyle/>
          <a:p>
            <a:pPr>
              <a:defRPr/>
            </a:pPr>
            <a:r>
              <a:rPr lang="sl-SI" sz="2400" b="1" dirty="0">
                <a:solidFill>
                  <a:schemeClr val="tx1">
                    <a:lumMod val="75000"/>
                  </a:schemeClr>
                </a:solidFill>
              </a:rPr>
              <a:t/>
            </a:r>
            <a:br>
              <a:rPr lang="sl-SI" sz="2400" b="1" dirty="0">
                <a:solidFill>
                  <a:schemeClr val="tx1">
                    <a:lumMod val="75000"/>
                  </a:schemeClr>
                </a:solidFill>
              </a:rPr>
            </a:br>
            <a:r>
              <a:rPr lang="sl-SI" sz="2400" dirty="0"/>
              <a:t/>
            </a:r>
            <a:br>
              <a:rPr lang="sl-SI" sz="2400" dirty="0"/>
            </a:br>
            <a:r>
              <a:rPr lang="sl-SI" sz="3600" dirty="0" smtClean="0">
                <a:solidFill>
                  <a:schemeClr val="accent3">
                    <a:lumMod val="60000"/>
                    <a:lumOff val="40000"/>
                  </a:schemeClr>
                </a:solidFill>
              </a:rPr>
              <a:t>PO </a:t>
            </a:r>
            <a:r>
              <a:rPr lang="sl-SI" sz="3600" b="1" dirty="0" smtClean="0">
                <a:solidFill>
                  <a:schemeClr val="accent3">
                    <a:lumMod val="60000"/>
                    <a:lumOff val="40000"/>
                  </a:schemeClr>
                </a:solidFill>
                <a:latin typeface="Castellar" panose="020A0402060406010301" pitchFamily="18" charset="0"/>
                <a:cs typeface="+mj-cs"/>
              </a:rPr>
              <a:t>velikosti</a:t>
            </a:r>
            <a:r>
              <a:rPr lang="sl-SI" sz="3600" b="1" dirty="0" smtClean="0">
                <a:solidFill>
                  <a:schemeClr val="accent3">
                    <a:lumMod val="60000"/>
                    <a:lumOff val="40000"/>
                  </a:schemeClr>
                </a:solidFill>
                <a:latin typeface="Arial"/>
                <a:cs typeface="+mj-cs"/>
              </a:rPr>
              <a:t/>
            </a:r>
            <a:br>
              <a:rPr lang="sl-SI" sz="3600" b="1" dirty="0" smtClean="0">
                <a:solidFill>
                  <a:schemeClr val="accent3">
                    <a:lumMod val="60000"/>
                    <a:lumOff val="40000"/>
                  </a:schemeClr>
                </a:solidFill>
                <a:latin typeface="Arial"/>
                <a:cs typeface="+mj-cs"/>
              </a:rPr>
            </a:br>
            <a:endParaRPr lang="sl-SI" sz="3600" b="1" dirty="0">
              <a:solidFill>
                <a:schemeClr val="accent3">
                  <a:lumMod val="60000"/>
                  <a:lumOff val="40000"/>
                </a:schemeClr>
              </a:solidFill>
              <a:latin typeface="Castellar" panose="020A0402060406010301" pitchFamily="18" charset="0"/>
            </a:endParaRPr>
          </a:p>
        </p:txBody>
      </p:sp>
      <p:sp>
        <p:nvSpPr>
          <p:cNvPr id="5" name="Označba mesta besedila 4"/>
          <p:cNvSpPr>
            <a:spLocks noGrp="1"/>
          </p:cNvSpPr>
          <p:nvPr>
            <p:ph type="body" idx="1"/>
          </p:nvPr>
        </p:nvSpPr>
        <p:spPr/>
        <p:txBody>
          <a:bodyPr/>
          <a:lstStyle/>
          <a:p>
            <a:r>
              <a:rPr lang="sl-SI" b="1" dirty="0">
                <a:effectLst/>
                <a:latin typeface="Castellar" panose="020A0402060406010301" pitchFamily="18" charset="0"/>
                <a:ea typeface="+mj-ea"/>
                <a:cs typeface="+mj-cs"/>
              </a:rPr>
              <a:t>MONUMENTALNO </a:t>
            </a:r>
            <a:r>
              <a:rPr lang="sl-SI" b="1" dirty="0" smtClean="0">
                <a:effectLst/>
                <a:latin typeface="Castellar" panose="020A0402060406010301" pitchFamily="18" charset="0"/>
                <a:ea typeface="+mj-ea"/>
                <a:cs typeface="+mj-cs"/>
              </a:rPr>
              <a:t>KIPARSTO</a:t>
            </a:r>
            <a:endParaRPr lang="sl-SI" dirty="0">
              <a:effectLst/>
            </a:endParaRPr>
          </a:p>
        </p:txBody>
      </p:sp>
      <p:sp>
        <p:nvSpPr>
          <p:cNvPr id="8" name="Označba mesta besedila 7"/>
          <p:cNvSpPr>
            <a:spLocks noGrp="1"/>
          </p:cNvSpPr>
          <p:nvPr>
            <p:ph type="body" sz="half" idx="15"/>
          </p:nvPr>
        </p:nvSpPr>
        <p:spPr/>
        <p:txBody>
          <a:bodyPr>
            <a:normAutofit/>
          </a:bodyPr>
          <a:lstStyle/>
          <a:p>
            <a:pPr lvl="0"/>
            <a:r>
              <a:rPr lang="sl-SI" sz="1800" b="1" dirty="0" smtClean="0">
                <a:effectLst/>
              </a:rPr>
              <a:t>KARIATIDE, Atene</a:t>
            </a:r>
          </a:p>
          <a:p>
            <a:pPr lvl="0"/>
            <a:endParaRPr lang="sl-SI" sz="1800" b="1" dirty="0">
              <a:effectLst/>
            </a:endParaRPr>
          </a:p>
          <a:p>
            <a:r>
              <a:rPr lang="sl-SI" sz="1800" u="sng" dirty="0">
                <a:effectLst/>
                <a:hlinkClick r:id="rId2"/>
              </a:rPr>
              <a:t>https://sl.wikipedia.org/wiki/Kariatide</a:t>
            </a:r>
            <a:endParaRPr lang="sl-SI" sz="1800" dirty="0"/>
          </a:p>
        </p:txBody>
      </p:sp>
      <p:sp>
        <p:nvSpPr>
          <p:cNvPr id="6" name="Označba mesta besedila 5"/>
          <p:cNvSpPr>
            <a:spLocks noGrp="1"/>
          </p:cNvSpPr>
          <p:nvPr>
            <p:ph type="body" sz="quarter" idx="3"/>
          </p:nvPr>
        </p:nvSpPr>
        <p:spPr/>
        <p:txBody>
          <a:bodyPr/>
          <a:lstStyle/>
          <a:p>
            <a:r>
              <a:rPr lang="sl-SI" b="1" dirty="0">
                <a:effectLst/>
                <a:latin typeface="Castellar" panose="020A0402060406010301" pitchFamily="18" charset="0"/>
                <a:ea typeface="+mj-ea"/>
                <a:cs typeface="+mj-cs"/>
              </a:rPr>
              <a:t>MINIATURNO KIPARSTVO </a:t>
            </a:r>
            <a:endParaRPr lang="sl-SI" dirty="0">
              <a:effectLst/>
              <a:latin typeface="Castellar" panose="020A0402060406010301" pitchFamily="18" charset="0"/>
            </a:endParaRPr>
          </a:p>
        </p:txBody>
      </p:sp>
      <p:sp>
        <p:nvSpPr>
          <p:cNvPr id="9" name="Označba mesta besedila 8"/>
          <p:cNvSpPr>
            <a:spLocks noGrp="1"/>
          </p:cNvSpPr>
          <p:nvPr>
            <p:ph type="body" sz="half" idx="16"/>
          </p:nvPr>
        </p:nvSpPr>
        <p:spPr/>
        <p:txBody>
          <a:bodyPr>
            <a:normAutofit/>
          </a:bodyPr>
          <a:lstStyle/>
          <a:p>
            <a:pPr lvl="0"/>
            <a:r>
              <a:rPr lang="sl-SI" sz="1800" b="1" dirty="0">
                <a:effectLst/>
              </a:rPr>
              <a:t>Solnica </a:t>
            </a:r>
            <a:r>
              <a:rPr lang="sl-SI" sz="1800" b="1" dirty="0" err="1">
                <a:effectLst/>
              </a:rPr>
              <a:t>Bennvenutto</a:t>
            </a:r>
            <a:r>
              <a:rPr lang="sl-SI" sz="1800" b="1" dirty="0">
                <a:effectLst/>
              </a:rPr>
              <a:t> </a:t>
            </a:r>
            <a:r>
              <a:rPr lang="sl-SI" sz="1800" b="1" dirty="0" err="1">
                <a:effectLst/>
              </a:rPr>
              <a:t>Cellini</a:t>
            </a:r>
            <a:r>
              <a:rPr lang="sl-SI" sz="1800" b="1" dirty="0">
                <a:effectLst/>
              </a:rPr>
              <a:t>, </a:t>
            </a:r>
            <a:endParaRPr lang="sl-SI" sz="1800" b="1" dirty="0" smtClean="0">
              <a:effectLst/>
            </a:endParaRPr>
          </a:p>
          <a:p>
            <a:pPr lvl="0"/>
            <a:r>
              <a:rPr lang="sl-SI" sz="1800" b="1" dirty="0" smtClean="0">
                <a:effectLst/>
              </a:rPr>
              <a:t>1750</a:t>
            </a:r>
            <a:endParaRPr lang="sl-SI" sz="1800" b="1" dirty="0">
              <a:effectLst/>
            </a:endParaRPr>
          </a:p>
          <a:p>
            <a:r>
              <a:rPr lang="sl-SI" sz="1800" u="sng" dirty="0">
                <a:effectLst/>
                <a:hlinkClick r:id="rId3"/>
              </a:rPr>
              <a:t>https://www.rtvslo.si/kultura/razstave/zlatarske-umetnine-od-katerih-ne-odvrnemo-pogleda/229059</a:t>
            </a:r>
            <a:endParaRPr lang="sl-SI" sz="1800" dirty="0"/>
          </a:p>
        </p:txBody>
      </p:sp>
      <p:sp>
        <p:nvSpPr>
          <p:cNvPr id="7" name="Označba mesta besedila 6"/>
          <p:cNvSpPr>
            <a:spLocks noGrp="1"/>
          </p:cNvSpPr>
          <p:nvPr>
            <p:ph type="body" sz="quarter" idx="13"/>
          </p:nvPr>
        </p:nvSpPr>
        <p:spPr/>
        <p:txBody>
          <a:bodyPr/>
          <a:lstStyle/>
          <a:p>
            <a:r>
              <a:rPr lang="sl-SI" b="1" dirty="0">
                <a:effectLst/>
                <a:latin typeface="Castellar" panose="020A0402060406010301" pitchFamily="18" charset="0"/>
              </a:rPr>
              <a:t>KIPARSTVO NARAVNE VELIKOSTI</a:t>
            </a:r>
            <a:endParaRPr lang="sl-SI" dirty="0">
              <a:effectLst/>
            </a:endParaRPr>
          </a:p>
        </p:txBody>
      </p:sp>
      <p:sp>
        <p:nvSpPr>
          <p:cNvPr id="10" name="Označba mesta besedila 9"/>
          <p:cNvSpPr>
            <a:spLocks noGrp="1"/>
          </p:cNvSpPr>
          <p:nvPr>
            <p:ph type="body" sz="half" idx="17"/>
          </p:nvPr>
        </p:nvSpPr>
        <p:spPr/>
        <p:txBody>
          <a:bodyPr>
            <a:normAutofit/>
          </a:bodyPr>
          <a:lstStyle/>
          <a:p>
            <a:pPr lvl="0"/>
            <a:r>
              <a:rPr lang="sl-SI" sz="1800" b="1" dirty="0">
                <a:effectLst/>
              </a:rPr>
              <a:t>Metalec diska (rimska kopija), 2 </a:t>
            </a:r>
            <a:r>
              <a:rPr lang="sl-SI" sz="1800" b="1" dirty="0" smtClean="0">
                <a:effectLst/>
              </a:rPr>
              <a:t>stoletje</a:t>
            </a:r>
          </a:p>
          <a:p>
            <a:pPr lvl="0"/>
            <a:endParaRPr lang="sl-SI" sz="1800" b="1" dirty="0">
              <a:effectLst/>
            </a:endParaRPr>
          </a:p>
          <a:p>
            <a:r>
              <a:rPr lang="sl-SI" sz="1800" u="sng" dirty="0">
                <a:effectLst/>
                <a:hlinkClick r:id="rId4"/>
              </a:rPr>
              <a:t>https://sl.wikipedia.org/wiki/Metalec_diska</a:t>
            </a:r>
            <a:endParaRPr lang="sl-SI" sz="1800" dirty="0"/>
          </a:p>
        </p:txBody>
      </p:sp>
      <p:sp>
        <p:nvSpPr>
          <p:cNvPr id="2" name="Pravokotnik 1"/>
          <p:cNvSpPr/>
          <p:nvPr/>
        </p:nvSpPr>
        <p:spPr>
          <a:xfrm>
            <a:off x="1508125" y="1557339"/>
            <a:ext cx="5054600" cy="461665"/>
          </a:xfrm>
          <a:prstGeom prst="rect">
            <a:avLst/>
          </a:prstGeom>
        </p:spPr>
        <p:txBody>
          <a:bodyPr>
            <a:spAutoFit/>
          </a:bodyPr>
          <a:lstStyle/>
          <a:p>
            <a:pPr>
              <a:defRPr/>
            </a:pPr>
            <a:r>
              <a:rPr lang="sl-SI" sz="2400" b="1" dirty="0" smtClean="0">
                <a:solidFill>
                  <a:prstClr val="white">
                    <a:lumMod val="75000"/>
                  </a:prstClr>
                </a:solidFill>
                <a:latin typeface="Arial"/>
                <a:ea typeface="+mj-ea"/>
                <a:cs typeface="+mj-cs"/>
              </a:rPr>
              <a:t> </a:t>
            </a:r>
            <a:endParaRPr lang="sl-SI" dirty="0">
              <a:latin typeface="Castellar" panose="020A0402060406010301" pitchFamily="18" charset="0"/>
            </a:endParaRPr>
          </a:p>
        </p:txBody>
      </p:sp>
    </p:spTree>
    <p:extLst>
      <p:ext uri="{BB962C8B-B14F-4D97-AF65-F5344CB8AC3E}">
        <p14:creationId xmlns:p14="http://schemas.microsoft.com/office/powerpoint/2010/main" val="2609089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a:bodyPr>
          <a:lstStyle/>
          <a:p>
            <a:pPr>
              <a:defRPr/>
            </a:pPr>
            <a:r>
              <a:rPr lang="sl-SI" b="1" dirty="0" smtClean="0">
                <a:solidFill>
                  <a:schemeClr val="accent2">
                    <a:lumMod val="60000"/>
                    <a:lumOff val="40000"/>
                  </a:schemeClr>
                </a:solidFill>
                <a:latin typeface="Castellar" pitchFamily="18" charset="0"/>
              </a:rPr>
              <a:t>KIPARSKE NALOGE</a:t>
            </a:r>
          </a:p>
        </p:txBody>
      </p:sp>
      <p:sp>
        <p:nvSpPr>
          <p:cNvPr id="49155" name="Rectangle 3"/>
          <p:cNvSpPr>
            <a:spLocks noGrp="1" noChangeArrowheads="1"/>
          </p:cNvSpPr>
          <p:nvPr>
            <p:ph idx="1"/>
          </p:nvPr>
        </p:nvSpPr>
        <p:spPr>
          <a:xfrm>
            <a:off x="819202" y="1710853"/>
            <a:ext cx="3595143" cy="4058751"/>
          </a:xfrm>
        </p:spPr>
        <p:txBody>
          <a:bodyPr rtlCol="0">
            <a:normAutofit lnSpcReduction="10000"/>
          </a:bodyPr>
          <a:lstStyle/>
          <a:p>
            <a:pPr indent="-182880">
              <a:buFont typeface="Wingdings" charset="2"/>
              <a:buChar char="§"/>
              <a:defRPr/>
            </a:pPr>
            <a:r>
              <a:rPr lang="sl-SI" b="1" dirty="0"/>
              <a:t>1. nagrobnik     </a:t>
            </a:r>
          </a:p>
          <a:p>
            <a:pPr indent="-182880">
              <a:buFont typeface="Wingdings" charset="2"/>
              <a:buChar char="§"/>
              <a:defRPr/>
            </a:pPr>
            <a:r>
              <a:rPr lang="sl-SI" b="1" dirty="0"/>
              <a:t> 2. oltar</a:t>
            </a:r>
          </a:p>
          <a:p>
            <a:pPr indent="-182880">
              <a:buFont typeface="Wingdings" charset="2"/>
              <a:buChar char="§"/>
              <a:defRPr/>
            </a:pPr>
            <a:r>
              <a:rPr lang="sl-SI" b="1" dirty="0"/>
              <a:t> 3. prižnica</a:t>
            </a:r>
          </a:p>
          <a:p>
            <a:pPr indent="-182880">
              <a:buFont typeface="Wingdings" charset="2"/>
              <a:buChar char="§"/>
              <a:defRPr/>
            </a:pPr>
            <a:r>
              <a:rPr lang="sl-SI" b="1" dirty="0"/>
              <a:t> 4. javni spomenik:</a:t>
            </a:r>
          </a:p>
          <a:p>
            <a:pPr marL="502920" lvl="1" indent="-182880">
              <a:buFont typeface="Wingdings" charset="2"/>
              <a:buChar char="§"/>
              <a:defRPr/>
            </a:pPr>
            <a:r>
              <a:rPr lang="sl-SI" b="1" dirty="0"/>
              <a:t>samostojni spomenik </a:t>
            </a:r>
          </a:p>
          <a:p>
            <a:pPr marL="502920" lvl="1" indent="-182880">
              <a:buFont typeface="Wingdings" charset="2"/>
              <a:buChar char="§"/>
              <a:defRPr/>
            </a:pPr>
            <a:r>
              <a:rPr lang="sl-SI" b="1" dirty="0"/>
              <a:t> vodnjak ali fontana   </a:t>
            </a:r>
          </a:p>
          <a:p>
            <a:pPr indent="-182880">
              <a:buFont typeface="Wingdings" charset="2"/>
              <a:buChar char="§"/>
              <a:defRPr/>
            </a:pPr>
            <a:r>
              <a:rPr lang="sl-SI" b="1" dirty="0"/>
              <a:t> 5. portret:</a:t>
            </a:r>
          </a:p>
          <a:p>
            <a:pPr lvl="2" indent="-182880">
              <a:buFont typeface="Wingdings" charset="2"/>
              <a:buChar char="§"/>
              <a:defRPr/>
            </a:pPr>
            <a:r>
              <a:rPr lang="sl-SI" b="1" dirty="0"/>
              <a:t> celostna figura</a:t>
            </a:r>
          </a:p>
          <a:p>
            <a:pPr lvl="2" indent="-182880">
              <a:buFont typeface="Wingdings" charset="2"/>
              <a:buChar char="§"/>
              <a:defRPr/>
            </a:pPr>
            <a:r>
              <a:rPr lang="sl-SI" b="1" dirty="0"/>
              <a:t> doprsni kip</a:t>
            </a:r>
          </a:p>
          <a:p>
            <a:pPr lvl="2" indent="-182880">
              <a:buFont typeface="Wingdings" charset="2"/>
              <a:buChar char="§"/>
              <a:defRPr/>
            </a:pPr>
            <a:r>
              <a:rPr lang="sl-SI" b="1" dirty="0"/>
              <a:t> </a:t>
            </a:r>
            <a:r>
              <a:rPr lang="sl-SI" b="1" dirty="0" smtClean="0"/>
              <a:t>portretna glava</a:t>
            </a:r>
          </a:p>
          <a:p>
            <a:pPr marL="160020" indent="0">
              <a:buNone/>
              <a:defRPr/>
            </a:pPr>
            <a:endParaRPr lang="sl-SI" dirty="0"/>
          </a:p>
        </p:txBody>
      </p:sp>
      <p:sp>
        <p:nvSpPr>
          <p:cNvPr id="2" name="Pravokotnik 1"/>
          <p:cNvSpPr/>
          <p:nvPr/>
        </p:nvSpPr>
        <p:spPr>
          <a:xfrm>
            <a:off x="6264165" y="1580050"/>
            <a:ext cx="6096000" cy="687881"/>
          </a:xfrm>
          <a:prstGeom prst="rect">
            <a:avLst/>
          </a:prstGeom>
        </p:spPr>
        <p:txBody>
          <a:bodyPr>
            <a:spAutoFit/>
          </a:bodyPr>
          <a:lstStyle/>
          <a:p>
            <a:pPr marL="342900" lvl="0" indent="-342900">
              <a:lnSpc>
                <a:spcPct val="115000"/>
              </a:lnSpc>
              <a:spcAft>
                <a:spcPts val="0"/>
              </a:spcAft>
              <a:buFont typeface="Calibri" panose="020F0502020204030204" pitchFamily="34" charset="0"/>
              <a:buChar char="-"/>
            </a:pPr>
            <a:r>
              <a:rPr lang="sl-SI" dirty="0">
                <a:latin typeface="Calibri" panose="020F0502020204030204" pitchFamily="34" charset="0"/>
                <a:ea typeface="Calibri" panose="020F0502020204030204" pitchFamily="34" charset="0"/>
                <a:cs typeface="Times New Roman" panose="02020603050405020304" pitchFamily="18" charset="0"/>
              </a:rPr>
              <a:t>oltar, cerkev sv. Petra, Rim</a:t>
            </a:r>
          </a:p>
          <a:p>
            <a:r>
              <a:rPr lang="sl-SI"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https://sl.wikipedia.org/wiki/Bazilika_sv._Petra,_Vatikan</a:t>
            </a:r>
            <a:endParaRPr lang="sl-SI" dirty="0"/>
          </a:p>
        </p:txBody>
      </p:sp>
      <p:sp>
        <p:nvSpPr>
          <p:cNvPr id="3" name="Pravokotnik 2"/>
          <p:cNvSpPr/>
          <p:nvPr/>
        </p:nvSpPr>
        <p:spPr>
          <a:xfrm>
            <a:off x="6264165" y="2292155"/>
            <a:ext cx="5644056" cy="964880"/>
          </a:xfrm>
          <a:prstGeom prst="rect">
            <a:avLst/>
          </a:prstGeom>
        </p:spPr>
        <p:txBody>
          <a:bodyPr wrap="square">
            <a:spAutoFit/>
          </a:bodyPr>
          <a:lstStyle/>
          <a:p>
            <a:pPr marL="342900" lvl="0" indent="-342900">
              <a:lnSpc>
                <a:spcPct val="115000"/>
              </a:lnSpc>
              <a:spcAft>
                <a:spcPts val="0"/>
              </a:spcAft>
              <a:buFont typeface="Calibri" panose="020F0502020204030204" pitchFamily="34" charset="0"/>
              <a:buChar char="-"/>
            </a:pPr>
            <a:r>
              <a:rPr lang="sl-SI" dirty="0">
                <a:latin typeface="Calibri" panose="020F0502020204030204" pitchFamily="34" charset="0"/>
                <a:ea typeface="Calibri" panose="020F0502020204030204" pitchFamily="34" charset="0"/>
                <a:cs typeface="Times New Roman" panose="02020603050405020304" pitchFamily="18" charset="0"/>
              </a:rPr>
              <a:t>prižnica, cerkev sv. Štefan, Dunaj</a:t>
            </a:r>
          </a:p>
          <a:p>
            <a:r>
              <a:rPr lang="sl-SI"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https://sl.wikipedia.org/wiki/Stolnica_sv._%C5%A0tefana,_Dunaj</a:t>
            </a:r>
            <a:endParaRPr lang="sl-SI" dirty="0"/>
          </a:p>
        </p:txBody>
      </p:sp>
      <p:sp>
        <p:nvSpPr>
          <p:cNvPr id="4" name="Pravokotnik 3"/>
          <p:cNvSpPr/>
          <p:nvPr/>
        </p:nvSpPr>
        <p:spPr>
          <a:xfrm>
            <a:off x="6264165" y="3357148"/>
            <a:ext cx="6096000" cy="923330"/>
          </a:xfrm>
          <a:prstGeom prst="rect">
            <a:avLst/>
          </a:prstGeom>
        </p:spPr>
        <p:txBody>
          <a:bodyPr>
            <a:spAutoFit/>
          </a:bodyPr>
          <a:lstStyle/>
          <a:p>
            <a:r>
              <a:rPr lang="sl-SI" dirty="0" smtClean="0">
                <a:latin typeface="Calibri" panose="020F0502020204030204" pitchFamily="34" charset="0"/>
                <a:ea typeface="Calibri" panose="020F0502020204030204" pitchFamily="34" charset="0"/>
                <a:cs typeface="Times New Roman" panose="02020603050405020304" pitchFamily="18" charset="0"/>
              </a:rPr>
              <a:t>- fontana</a:t>
            </a:r>
            <a:r>
              <a:rPr lang="sl-SI" dirty="0">
                <a:latin typeface="Calibri" panose="020F0502020204030204" pitchFamily="34" charset="0"/>
                <a:ea typeface="Calibri" panose="020F0502020204030204" pitchFamily="34" charset="0"/>
                <a:cs typeface="Times New Roman" panose="02020603050405020304" pitchFamily="18" charset="0"/>
              </a:rPr>
              <a:t>, Robov vodnjak, Ljubljana </a:t>
            </a:r>
            <a:r>
              <a:rPr lang="sl-SI"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https://www.visitljubljana.com/sl/poi/vodnjak-kranjskih-rek-robbov-vodnjak/</a:t>
            </a:r>
            <a:endParaRPr lang="sl-SI" dirty="0"/>
          </a:p>
        </p:txBody>
      </p:sp>
      <p:sp>
        <p:nvSpPr>
          <p:cNvPr id="5" name="Pravokotnik 4"/>
          <p:cNvSpPr/>
          <p:nvPr/>
        </p:nvSpPr>
        <p:spPr>
          <a:xfrm>
            <a:off x="6264165" y="4346252"/>
            <a:ext cx="6096000" cy="1134670"/>
          </a:xfrm>
          <a:prstGeom prst="rect">
            <a:avLst/>
          </a:prstGeom>
        </p:spPr>
        <p:txBody>
          <a:bodyPr>
            <a:spAutoFit/>
          </a:bodyPr>
          <a:lstStyle/>
          <a:p>
            <a:pPr marL="342900" indent="-342900">
              <a:lnSpc>
                <a:spcPct val="115000"/>
              </a:lnSpc>
              <a:spcAft>
                <a:spcPts val="1000"/>
              </a:spcAft>
              <a:buFont typeface="Calibri" panose="020F0502020204030204" pitchFamily="34" charset="0"/>
              <a:buChar char="-"/>
            </a:pPr>
            <a:r>
              <a:rPr lang="sl-SI" dirty="0">
                <a:latin typeface="Calibri" panose="020F0502020204030204" pitchFamily="34" charset="0"/>
                <a:ea typeface="Calibri" panose="020F0502020204030204" pitchFamily="34" charset="0"/>
                <a:cs typeface="Times New Roman" panose="02020603050405020304" pitchFamily="18" charset="0"/>
              </a:rPr>
              <a:t>c</a:t>
            </a:r>
            <a:r>
              <a:rPr lang="sl-SI" dirty="0" smtClean="0">
                <a:latin typeface="Calibri" panose="020F0502020204030204" pitchFamily="34" charset="0"/>
                <a:ea typeface="Calibri" panose="020F0502020204030204" pitchFamily="34" charset="0"/>
                <a:cs typeface="Times New Roman" panose="02020603050405020304" pitchFamily="18" charset="0"/>
              </a:rPr>
              <a:t>elostna figura, </a:t>
            </a:r>
            <a:r>
              <a:rPr lang="sl-SI" dirty="0"/>
              <a:t>Gaj Avgust Oktavijan, prvi rimski cesar v obdobju principata</a:t>
            </a:r>
          </a:p>
          <a:p>
            <a:r>
              <a:rPr lang="sl-SI"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https</a:t>
            </a:r>
            <a:r>
              <a:rPr lang="sl-SI"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://sl.wikipedia.org/wiki/Principat</a:t>
            </a:r>
            <a:endParaRPr lang="sl-SI" dirty="0"/>
          </a:p>
        </p:txBody>
      </p:sp>
      <p:sp>
        <p:nvSpPr>
          <p:cNvPr id="6" name="Pravokotnik 5"/>
          <p:cNvSpPr/>
          <p:nvPr/>
        </p:nvSpPr>
        <p:spPr>
          <a:xfrm>
            <a:off x="6264165" y="5480922"/>
            <a:ext cx="6096000" cy="816121"/>
          </a:xfrm>
          <a:prstGeom prst="rect">
            <a:avLst/>
          </a:prstGeom>
        </p:spPr>
        <p:txBody>
          <a:bodyPr>
            <a:spAutoFit/>
          </a:bodyPr>
          <a:lstStyle/>
          <a:p>
            <a:pPr marL="342900" lvl="0" indent="-342900">
              <a:lnSpc>
                <a:spcPct val="115000"/>
              </a:lnSpc>
              <a:spcAft>
                <a:spcPts val="1000"/>
              </a:spcAft>
              <a:buFont typeface="Calibri" panose="020F0502020204030204" pitchFamily="34" charset="0"/>
              <a:buChar char="-"/>
            </a:pPr>
            <a:r>
              <a:rPr lang="sl-SI" dirty="0">
                <a:latin typeface="Calibri" panose="020F0502020204030204" pitchFamily="34" charset="0"/>
                <a:ea typeface="Calibri" panose="020F0502020204030204" pitchFamily="34" charset="0"/>
                <a:cs typeface="Times New Roman" panose="02020603050405020304" pitchFamily="18" charset="0"/>
              </a:rPr>
              <a:t>doprsni portret, Tiberij</a:t>
            </a:r>
          </a:p>
          <a:p>
            <a:r>
              <a:rPr lang="sl-SI"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https://sl.wikipedia.org/wiki/Tiberij</a:t>
            </a:r>
            <a:endParaRPr lang="sl-SI" dirty="0"/>
          </a:p>
        </p:txBody>
      </p:sp>
    </p:spTree>
    <p:extLst>
      <p:ext uri="{BB962C8B-B14F-4D97-AF65-F5344CB8AC3E}">
        <p14:creationId xmlns:p14="http://schemas.microsoft.com/office/powerpoint/2010/main" val="4096820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rtlCol="0">
            <a:normAutofit/>
          </a:bodyPr>
          <a:lstStyle/>
          <a:p>
            <a:pPr>
              <a:defRPr/>
            </a:pPr>
            <a:r>
              <a:rPr lang="sl-SI" dirty="0" smtClean="0">
                <a:solidFill>
                  <a:schemeClr val="accent6">
                    <a:lumMod val="40000"/>
                    <a:lumOff val="60000"/>
                  </a:schemeClr>
                </a:solidFill>
                <a:latin typeface="Castellar" pitchFamily="18" charset="0"/>
              </a:rPr>
              <a:t>TEHNIKE</a:t>
            </a:r>
          </a:p>
        </p:txBody>
      </p:sp>
      <p:sp>
        <p:nvSpPr>
          <p:cNvPr id="2" name="Pravokotnik 1"/>
          <p:cNvSpPr/>
          <p:nvPr/>
        </p:nvSpPr>
        <p:spPr>
          <a:xfrm>
            <a:off x="4288221" y="2505933"/>
            <a:ext cx="6096000" cy="851515"/>
          </a:xfrm>
          <a:prstGeom prst="rect">
            <a:avLst/>
          </a:prstGeom>
        </p:spPr>
        <p:txBody>
          <a:bodyPr>
            <a:spAutoFit/>
          </a:bodyPr>
          <a:lstStyle/>
          <a:p>
            <a:pPr lvl="0">
              <a:lnSpc>
                <a:spcPct val="115000"/>
              </a:lnSpc>
              <a:spcAft>
                <a:spcPts val="1000"/>
              </a:spcAft>
            </a:pPr>
            <a:r>
              <a:rPr lang="sl-SI" sz="2000" dirty="0" smtClean="0">
                <a:latin typeface="Calibri" panose="020F0502020204030204" pitchFamily="34" charset="0"/>
                <a:ea typeface="Calibri" panose="020F0502020204030204" pitchFamily="34" charset="0"/>
                <a:cs typeface="Times New Roman" panose="02020603050405020304" pitchFamily="18" charset="0"/>
              </a:rPr>
              <a:t>KIPARSKA DELAVNICA</a:t>
            </a:r>
          </a:p>
          <a:p>
            <a:r>
              <a:rPr lang="sl-SI"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://eucbeniki.sio.si/lum/3382/index2.html</a:t>
            </a:r>
            <a:endParaRPr lang="sl-SI" dirty="0"/>
          </a:p>
        </p:txBody>
      </p:sp>
    </p:spTree>
    <p:extLst>
      <p:ext uri="{BB962C8B-B14F-4D97-AF65-F5344CB8AC3E}">
        <p14:creationId xmlns:p14="http://schemas.microsoft.com/office/powerpoint/2010/main" val="2915466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3038831" y="1039107"/>
            <a:ext cx="5225769" cy="5527465"/>
            <a:chOff x="2907012" y="1039107"/>
            <a:chExt cx="5225769" cy="5527465"/>
          </a:xfrm>
        </p:grpSpPr>
        <p:sp>
          <p:nvSpPr>
            <p:cNvPr id="4" name="Prostoročno 3"/>
            <p:cNvSpPr/>
            <p:nvPr/>
          </p:nvSpPr>
          <p:spPr>
            <a:xfrm>
              <a:off x="3072884" y="1039107"/>
              <a:ext cx="1667036" cy="1331471"/>
            </a:xfrm>
            <a:custGeom>
              <a:avLst/>
              <a:gdLst>
                <a:gd name="connsiteX0" fmla="*/ 0 w 1667036"/>
                <a:gd name="connsiteY0" fmla="*/ 0 h 1331471"/>
                <a:gd name="connsiteX1" fmla="*/ 1667036 w 1667036"/>
                <a:gd name="connsiteY1" fmla="*/ 0 h 1331471"/>
                <a:gd name="connsiteX2" fmla="*/ 1667036 w 1667036"/>
                <a:gd name="connsiteY2" fmla="*/ 1331471 h 1331471"/>
                <a:gd name="connsiteX3" fmla="*/ 0 w 1667036"/>
                <a:gd name="connsiteY3" fmla="*/ 1331471 h 1331471"/>
                <a:gd name="connsiteX4" fmla="*/ 0 w 1667036"/>
                <a:gd name="connsiteY4" fmla="*/ 0 h 13314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036" h="1331471">
                  <a:moveTo>
                    <a:pt x="0" y="0"/>
                  </a:moveTo>
                  <a:lnTo>
                    <a:pt x="1667036" y="0"/>
                  </a:lnTo>
                  <a:lnTo>
                    <a:pt x="1667036" y="1331471"/>
                  </a:lnTo>
                  <a:lnTo>
                    <a:pt x="0" y="1331471"/>
                  </a:lnTo>
                  <a:lnTo>
                    <a:pt x="0" y="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l-SI" sz="1200" b="1" kern="1200" dirty="0" smtClean="0">
                  <a:effectLst/>
                </a:rPr>
                <a:t>ODVZEMANJE IN DODAJANJE</a:t>
              </a:r>
            </a:p>
            <a:p>
              <a:pPr lvl="0" algn="ctr" defTabSz="533400">
                <a:lnSpc>
                  <a:spcPct val="90000"/>
                </a:lnSpc>
                <a:spcBef>
                  <a:spcPct val="0"/>
                </a:spcBef>
                <a:spcAft>
                  <a:spcPct val="35000"/>
                </a:spcAft>
              </a:pPr>
              <a:r>
                <a:rPr lang="sl-SI" sz="1200" b="1" kern="1200" dirty="0" smtClean="0">
                  <a:effectLst/>
                </a:rPr>
                <a:t> modeliranje</a:t>
              </a:r>
            </a:p>
            <a:p>
              <a:pPr lvl="0" algn="ctr" defTabSz="533400">
                <a:lnSpc>
                  <a:spcPct val="90000"/>
                </a:lnSpc>
                <a:spcBef>
                  <a:spcPct val="0"/>
                </a:spcBef>
                <a:spcAft>
                  <a:spcPct val="35000"/>
                </a:spcAft>
              </a:pPr>
              <a:r>
                <a:rPr lang="sl-SI" sz="1200" b="1" kern="1200" dirty="0" smtClean="0">
                  <a:effectLst/>
                </a:rPr>
                <a:t>Glina, plastelin, vosek</a:t>
              </a:r>
              <a:endParaRPr lang="sl-SI" sz="1200" b="1" kern="1200" dirty="0">
                <a:effectLst/>
              </a:endParaRPr>
            </a:p>
          </p:txBody>
        </p:sp>
        <p:sp>
          <p:nvSpPr>
            <p:cNvPr id="6" name="Prostoročno 5"/>
            <p:cNvSpPr/>
            <p:nvPr/>
          </p:nvSpPr>
          <p:spPr>
            <a:xfrm>
              <a:off x="6380344" y="1109479"/>
              <a:ext cx="1674617" cy="1286760"/>
            </a:xfrm>
            <a:custGeom>
              <a:avLst/>
              <a:gdLst>
                <a:gd name="connsiteX0" fmla="*/ 0 w 1674617"/>
                <a:gd name="connsiteY0" fmla="*/ 0 h 1286760"/>
                <a:gd name="connsiteX1" fmla="*/ 1674617 w 1674617"/>
                <a:gd name="connsiteY1" fmla="*/ 0 h 1286760"/>
                <a:gd name="connsiteX2" fmla="*/ 1674617 w 1674617"/>
                <a:gd name="connsiteY2" fmla="*/ 1286760 h 1286760"/>
                <a:gd name="connsiteX3" fmla="*/ 0 w 1674617"/>
                <a:gd name="connsiteY3" fmla="*/ 1286760 h 1286760"/>
                <a:gd name="connsiteX4" fmla="*/ 0 w 1674617"/>
                <a:gd name="connsiteY4" fmla="*/ 0 h 1286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617" h="1286760">
                  <a:moveTo>
                    <a:pt x="0" y="0"/>
                  </a:moveTo>
                  <a:lnTo>
                    <a:pt x="1674617" y="0"/>
                  </a:lnTo>
                  <a:lnTo>
                    <a:pt x="1674617" y="1286760"/>
                  </a:lnTo>
                  <a:lnTo>
                    <a:pt x="0" y="1286760"/>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l-SI" sz="1200" b="1" kern="1200" dirty="0" smtClean="0"/>
                <a:t>ODVZEMANJE</a:t>
              </a:r>
            </a:p>
            <a:p>
              <a:pPr lvl="0" algn="ctr" defTabSz="533400">
                <a:lnSpc>
                  <a:spcPct val="90000"/>
                </a:lnSpc>
                <a:spcBef>
                  <a:spcPct val="0"/>
                </a:spcBef>
                <a:spcAft>
                  <a:spcPct val="35000"/>
                </a:spcAft>
              </a:pPr>
              <a:r>
                <a:rPr lang="sl-SI" sz="1200" b="1" kern="1200" dirty="0" smtClean="0"/>
                <a:t>klesanje, rezbarjenje, rezanje, brušenje</a:t>
              </a:r>
            </a:p>
            <a:p>
              <a:pPr lvl="0" algn="ctr" defTabSz="533400">
                <a:lnSpc>
                  <a:spcPct val="90000"/>
                </a:lnSpc>
                <a:spcBef>
                  <a:spcPct val="0"/>
                </a:spcBef>
                <a:spcAft>
                  <a:spcPct val="35000"/>
                </a:spcAft>
              </a:pPr>
              <a:r>
                <a:rPr lang="sl-SI" sz="1200" b="1" kern="1200" dirty="0" smtClean="0"/>
                <a:t>Kamen, les, roževina</a:t>
              </a:r>
              <a:endParaRPr lang="sl-SI" sz="1200" b="1" kern="1200" dirty="0"/>
            </a:p>
          </p:txBody>
        </p:sp>
        <p:sp>
          <p:nvSpPr>
            <p:cNvPr id="8" name="Prostoročno 7"/>
            <p:cNvSpPr/>
            <p:nvPr/>
          </p:nvSpPr>
          <p:spPr>
            <a:xfrm>
              <a:off x="2907012" y="3176352"/>
              <a:ext cx="1732538" cy="1257780"/>
            </a:xfrm>
            <a:custGeom>
              <a:avLst/>
              <a:gdLst>
                <a:gd name="connsiteX0" fmla="*/ 0 w 1732538"/>
                <a:gd name="connsiteY0" fmla="*/ 0 h 1257780"/>
                <a:gd name="connsiteX1" fmla="*/ 1732538 w 1732538"/>
                <a:gd name="connsiteY1" fmla="*/ 0 h 1257780"/>
                <a:gd name="connsiteX2" fmla="*/ 1732538 w 1732538"/>
                <a:gd name="connsiteY2" fmla="*/ 1257780 h 1257780"/>
                <a:gd name="connsiteX3" fmla="*/ 0 w 1732538"/>
                <a:gd name="connsiteY3" fmla="*/ 1257780 h 1257780"/>
                <a:gd name="connsiteX4" fmla="*/ 0 w 1732538"/>
                <a:gd name="connsiteY4" fmla="*/ 0 h 1257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2538" h="1257780">
                  <a:moveTo>
                    <a:pt x="0" y="0"/>
                  </a:moveTo>
                  <a:lnTo>
                    <a:pt x="1732538" y="0"/>
                  </a:lnTo>
                  <a:lnTo>
                    <a:pt x="1732538" y="1257780"/>
                  </a:lnTo>
                  <a:lnTo>
                    <a:pt x="0" y="1257780"/>
                  </a:lnTo>
                  <a:lnTo>
                    <a:pt x="0"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l-SI" sz="1400" b="1" kern="1200" dirty="0" smtClean="0"/>
                <a:t>DODAJANJE</a:t>
              </a:r>
            </a:p>
            <a:p>
              <a:pPr lvl="0" algn="ctr" defTabSz="622300">
                <a:lnSpc>
                  <a:spcPct val="90000"/>
                </a:lnSpc>
                <a:spcBef>
                  <a:spcPct val="0"/>
                </a:spcBef>
                <a:spcAft>
                  <a:spcPct val="35000"/>
                </a:spcAft>
              </a:pPr>
              <a:r>
                <a:rPr lang="sl-SI" sz="1400" b="1" kern="1200" dirty="0" smtClean="0"/>
                <a:t>Lepljenje, varjenje, </a:t>
              </a:r>
              <a:r>
                <a:rPr lang="sl-SI" sz="1400" b="1" kern="1200" dirty="0" err="1" smtClean="0"/>
                <a:t>sestavljenje</a:t>
              </a:r>
              <a:endParaRPr lang="sl-SI" sz="1400" b="1" kern="1200" dirty="0" smtClean="0"/>
            </a:p>
            <a:p>
              <a:pPr lvl="0" algn="ctr" defTabSz="622300">
                <a:lnSpc>
                  <a:spcPct val="90000"/>
                </a:lnSpc>
                <a:spcBef>
                  <a:spcPct val="0"/>
                </a:spcBef>
                <a:spcAft>
                  <a:spcPct val="35000"/>
                </a:spcAft>
              </a:pPr>
              <a:r>
                <a:rPr lang="sl-SI" sz="1400" b="1" kern="1200" dirty="0" err="1" smtClean="0"/>
                <a:t>Papair</a:t>
              </a:r>
              <a:r>
                <a:rPr lang="sl-SI" sz="1400" b="1" kern="1200" dirty="0" smtClean="0"/>
                <a:t>, plastika</a:t>
              </a:r>
              <a:endParaRPr lang="sl-SI" sz="1400" b="1" kern="1200" dirty="0"/>
            </a:p>
          </p:txBody>
        </p:sp>
        <p:sp>
          <p:nvSpPr>
            <p:cNvPr id="11" name="Prostoročno 10"/>
            <p:cNvSpPr/>
            <p:nvPr/>
          </p:nvSpPr>
          <p:spPr>
            <a:xfrm>
              <a:off x="6359013" y="3170430"/>
              <a:ext cx="1773768" cy="1335191"/>
            </a:xfrm>
            <a:custGeom>
              <a:avLst/>
              <a:gdLst>
                <a:gd name="connsiteX0" fmla="*/ 0 w 1773768"/>
                <a:gd name="connsiteY0" fmla="*/ 0 h 1335191"/>
                <a:gd name="connsiteX1" fmla="*/ 1773768 w 1773768"/>
                <a:gd name="connsiteY1" fmla="*/ 0 h 1335191"/>
                <a:gd name="connsiteX2" fmla="*/ 1773768 w 1773768"/>
                <a:gd name="connsiteY2" fmla="*/ 1335191 h 1335191"/>
                <a:gd name="connsiteX3" fmla="*/ 0 w 1773768"/>
                <a:gd name="connsiteY3" fmla="*/ 1335191 h 1335191"/>
                <a:gd name="connsiteX4" fmla="*/ 0 w 1773768"/>
                <a:gd name="connsiteY4" fmla="*/ 0 h 1335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3768" h="1335191">
                  <a:moveTo>
                    <a:pt x="0" y="0"/>
                  </a:moveTo>
                  <a:lnTo>
                    <a:pt x="1773768" y="0"/>
                  </a:lnTo>
                  <a:lnTo>
                    <a:pt x="1773768" y="1335191"/>
                  </a:lnTo>
                  <a:lnTo>
                    <a:pt x="0" y="1335191"/>
                  </a:lnTo>
                  <a:lnTo>
                    <a:pt x="0" y="0"/>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l-SI" sz="1400" b="1" kern="1200" dirty="0" smtClean="0"/>
                <a:t>RAZMNOŽEVANJE</a:t>
              </a:r>
            </a:p>
            <a:p>
              <a:pPr lvl="0" algn="ctr" defTabSz="622300">
                <a:lnSpc>
                  <a:spcPct val="90000"/>
                </a:lnSpc>
                <a:spcBef>
                  <a:spcPct val="0"/>
                </a:spcBef>
                <a:spcAft>
                  <a:spcPct val="35000"/>
                </a:spcAft>
              </a:pPr>
              <a:r>
                <a:rPr lang="sl-SI" sz="1400" b="1" kern="1200" dirty="0" smtClean="0"/>
                <a:t>Odlivanje, sintranje, tiskanje</a:t>
              </a:r>
            </a:p>
            <a:p>
              <a:pPr lvl="0" algn="ctr" defTabSz="622300">
                <a:lnSpc>
                  <a:spcPct val="90000"/>
                </a:lnSpc>
                <a:spcBef>
                  <a:spcPct val="0"/>
                </a:spcBef>
                <a:spcAft>
                  <a:spcPct val="35000"/>
                </a:spcAft>
              </a:pPr>
              <a:r>
                <a:rPr lang="sl-SI" sz="1400" b="1" kern="1200" dirty="0" smtClean="0"/>
                <a:t>Kovina, mavec, vosek, lateks</a:t>
              </a:r>
              <a:endParaRPr lang="sl-SI" sz="1400" b="1" kern="1200" dirty="0"/>
            </a:p>
          </p:txBody>
        </p:sp>
        <p:sp>
          <p:nvSpPr>
            <p:cNvPr id="13" name="Prostoročno 12"/>
            <p:cNvSpPr/>
            <p:nvPr/>
          </p:nvSpPr>
          <p:spPr>
            <a:xfrm>
              <a:off x="4777646" y="5238521"/>
              <a:ext cx="2032672" cy="1328051"/>
            </a:xfrm>
            <a:custGeom>
              <a:avLst/>
              <a:gdLst>
                <a:gd name="connsiteX0" fmla="*/ 0 w 2032672"/>
                <a:gd name="connsiteY0" fmla="*/ 0 h 1328051"/>
                <a:gd name="connsiteX1" fmla="*/ 2032672 w 2032672"/>
                <a:gd name="connsiteY1" fmla="*/ 0 h 1328051"/>
                <a:gd name="connsiteX2" fmla="*/ 2032672 w 2032672"/>
                <a:gd name="connsiteY2" fmla="*/ 1328051 h 1328051"/>
                <a:gd name="connsiteX3" fmla="*/ 0 w 2032672"/>
                <a:gd name="connsiteY3" fmla="*/ 1328051 h 1328051"/>
                <a:gd name="connsiteX4" fmla="*/ 0 w 2032672"/>
                <a:gd name="connsiteY4" fmla="*/ 0 h 1328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672" h="1328051">
                  <a:moveTo>
                    <a:pt x="0" y="0"/>
                  </a:moveTo>
                  <a:lnTo>
                    <a:pt x="2032672" y="0"/>
                  </a:lnTo>
                  <a:lnTo>
                    <a:pt x="2032672" y="1328051"/>
                  </a:lnTo>
                  <a:lnTo>
                    <a:pt x="0" y="1328051"/>
                  </a:lnTo>
                  <a:lnTo>
                    <a:pt x="0" y="0"/>
                  </a:lnTo>
                  <a:close/>
                </a:path>
              </a:pathLst>
            </a:cu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l-SI" sz="1200" b="1" kern="1200" dirty="0" smtClean="0"/>
                <a:t>KRIVLJENJE</a:t>
              </a:r>
            </a:p>
            <a:p>
              <a:pPr lvl="0" algn="ctr" defTabSz="533400">
                <a:lnSpc>
                  <a:spcPct val="90000"/>
                </a:lnSpc>
                <a:spcBef>
                  <a:spcPct val="0"/>
                </a:spcBef>
                <a:spcAft>
                  <a:spcPct val="35000"/>
                </a:spcAft>
              </a:pPr>
              <a:r>
                <a:rPr lang="sl-SI" sz="1200" b="1" kern="1200" dirty="0" smtClean="0"/>
                <a:t>zvijanje, tolčenje</a:t>
              </a:r>
            </a:p>
            <a:p>
              <a:pPr lvl="0" algn="ctr" defTabSz="533400">
                <a:lnSpc>
                  <a:spcPct val="90000"/>
                </a:lnSpc>
                <a:spcBef>
                  <a:spcPct val="0"/>
                </a:spcBef>
                <a:spcAft>
                  <a:spcPct val="35000"/>
                </a:spcAft>
              </a:pPr>
              <a:r>
                <a:rPr lang="sl-SI" sz="1200" b="1" kern="1200" dirty="0" smtClean="0"/>
                <a:t>žica, pločevina</a:t>
              </a:r>
              <a:endParaRPr lang="sl-SI" sz="1200" b="1" kern="1200" dirty="0"/>
            </a:p>
          </p:txBody>
        </p:sp>
      </p:grpSp>
      <p:sp>
        <p:nvSpPr>
          <p:cNvPr id="16" name="Pravokotnik 15"/>
          <p:cNvSpPr/>
          <p:nvPr/>
        </p:nvSpPr>
        <p:spPr>
          <a:xfrm>
            <a:off x="2239125" y="483570"/>
            <a:ext cx="3647335" cy="555537"/>
          </a:xfrm>
          <a:prstGeom prst="rect">
            <a:avLst/>
          </a:prstGeom>
        </p:spPr>
        <p:txBody>
          <a:bodyPr wrap="square">
            <a:spAutoFit/>
          </a:bodyPr>
          <a:lstStyle/>
          <a:p>
            <a:pPr lvl="0">
              <a:lnSpc>
                <a:spcPct val="115000"/>
              </a:lnSpc>
              <a:spcAft>
                <a:spcPts val="0"/>
              </a:spcAft>
            </a:pPr>
            <a:r>
              <a:rPr lang="sl-SI" sz="1400" dirty="0" smtClean="0">
                <a:effectLst/>
                <a:latin typeface="Arial" panose="020B0604020202020204" pitchFamily="34" charset="0"/>
                <a:ea typeface="Times New Roman" panose="02020603050405020304" pitchFamily="18" charset="0"/>
                <a:cs typeface="Times New Roman" panose="02020603050405020304" pitchFamily="18" charset="0"/>
              </a:rPr>
              <a:t>Pablo Picasso, keramika</a:t>
            </a:r>
            <a:endParaRPr lang="sl-SI" sz="1400" dirty="0">
              <a:latin typeface="Calibri" panose="020F0502020204030204" pitchFamily="34" charset="0"/>
              <a:ea typeface="Calibri" panose="020F0502020204030204" pitchFamily="34" charset="0"/>
              <a:cs typeface="Times New Roman" panose="02020603050405020304" pitchFamily="18" charset="0"/>
            </a:endParaRPr>
          </a:p>
          <a:p>
            <a:r>
              <a:rPr lang="sl-SI"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https://eucbeniki.sio.si/lum/3382/index2.html</a:t>
            </a:r>
            <a:endParaRPr lang="sl-SI" sz="1400" dirty="0"/>
          </a:p>
        </p:txBody>
      </p:sp>
      <p:sp>
        <p:nvSpPr>
          <p:cNvPr id="17" name="Pravokotnik 16"/>
          <p:cNvSpPr/>
          <p:nvPr/>
        </p:nvSpPr>
        <p:spPr>
          <a:xfrm>
            <a:off x="6089759" y="521626"/>
            <a:ext cx="3571917" cy="587853"/>
          </a:xfrm>
          <a:prstGeom prst="rect">
            <a:avLst/>
          </a:prstGeom>
        </p:spPr>
        <p:txBody>
          <a:bodyPr wrap="square">
            <a:spAutoFit/>
          </a:bodyPr>
          <a:lstStyle/>
          <a:p>
            <a:pPr lvl="0">
              <a:lnSpc>
                <a:spcPct val="115000"/>
              </a:lnSpc>
              <a:spcAft>
                <a:spcPts val="1000"/>
              </a:spcAft>
            </a:pPr>
            <a:r>
              <a:rPr lang="sl-SI" sz="1400" dirty="0" smtClean="0">
                <a:effectLst/>
                <a:latin typeface="Arial" panose="020B0604020202020204" pitchFamily="34" charset="0"/>
                <a:ea typeface="Calibri" panose="020F0502020204030204" pitchFamily="34" charset="0"/>
                <a:cs typeface="Times New Roman" panose="02020603050405020304" pitchFamily="18" charset="0"/>
              </a:rPr>
              <a:t>Antonio </a:t>
            </a:r>
            <a:r>
              <a:rPr lang="sl-SI" sz="1400" dirty="0" err="1" smtClean="0">
                <a:effectLst/>
                <a:latin typeface="Arial" panose="020B0604020202020204" pitchFamily="34" charset="0"/>
                <a:ea typeface="Calibri" panose="020F0502020204030204" pitchFamily="34" charset="0"/>
                <a:cs typeface="Times New Roman" panose="02020603050405020304" pitchFamily="18" charset="0"/>
              </a:rPr>
              <a:t>Canova</a:t>
            </a:r>
            <a:r>
              <a:rPr lang="sl-SI" sz="1400" dirty="0" smtClean="0">
                <a:effectLst/>
                <a:latin typeface="Arial" panose="020B0604020202020204" pitchFamily="34" charset="0"/>
                <a:ea typeface="Calibri" panose="020F0502020204030204" pitchFamily="34" charset="0"/>
                <a:cs typeface="Times New Roman" panose="02020603050405020304" pitchFamily="18" charset="0"/>
              </a:rPr>
              <a:t>, 1787–93, Psihe</a:t>
            </a:r>
            <a:r>
              <a:rPr lang="sl-SI" sz="1400" dirty="0" smtClean="0">
                <a:latin typeface="Calibri" panose="020F0502020204030204" pitchFamily="34" charset="0"/>
                <a:ea typeface="Calibri" panose="020F0502020204030204" pitchFamily="34" charset="0"/>
                <a:cs typeface="Times New Roman" panose="02020603050405020304" pitchFamily="18" charset="0"/>
              </a:rPr>
              <a:t> </a:t>
            </a:r>
            <a:r>
              <a:rPr lang="sl-SI" sz="1400"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://eucbeniki.sio.si/lum/3382/index2.html</a:t>
            </a:r>
            <a:endParaRPr lang="sl-SI" sz="1400" dirty="0"/>
          </a:p>
        </p:txBody>
      </p:sp>
      <p:sp>
        <p:nvSpPr>
          <p:cNvPr id="18" name="Pravokotnik 17"/>
          <p:cNvSpPr/>
          <p:nvPr/>
        </p:nvSpPr>
        <p:spPr>
          <a:xfrm>
            <a:off x="2370654" y="2632188"/>
            <a:ext cx="3636580" cy="587853"/>
          </a:xfrm>
          <a:prstGeom prst="rect">
            <a:avLst/>
          </a:prstGeom>
        </p:spPr>
        <p:txBody>
          <a:bodyPr wrap="square">
            <a:spAutoFit/>
          </a:bodyPr>
          <a:lstStyle/>
          <a:p>
            <a:pPr lvl="0">
              <a:lnSpc>
                <a:spcPct val="115000"/>
              </a:lnSpc>
              <a:spcAft>
                <a:spcPts val="1000"/>
              </a:spcAft>
            </a:pPr>
            <a:r>
              <a:rPr lang="sl-SI" sz="1400" dirty="0">
                <a:latin typeface="Calibri" panose="020F0502020204030204" pitchFamily="34" charset="0"/>
                <a:ea typeface="Calibri" panose="020F0502020204030204" pitchFamily="34" charset="0"/>
                <a:cs typeface="Times New Roman" panose="02020603050405020304" pitchFamily="18" charset="0"/>
              </a:rPr>
              <a:t>Li </a:t>
            </a:r>
            <a:r>
              <a:rPr lang="sl-SI" sz="1400" dirty="0" err="1">
                <a:latin typeface="Calibri" panose="020F0502020204030204" pitchFamily="34" charset="0"/>
                <a:ea typeface="Calibri" panose="020F0502020204030204" pitchFamily="34" charset="0"/>
                <a:cs typeface="Times New Roman" panose="02020603050405020304" pitchFamily="18" charset="0"/>
              </a:rPr>
              <a:t>Hongbo</a:t>
            </a:r>
            <a:r>
              <a:rPr lang="sl-SI" sz="1400" dirty="0">
                <a:latin typeface="Calibri" panose="020F0502020204030204" pitchFamily="34" charset="0"/>
                <a:ea typeface="Calibri" panose="020F0502020204030204" pitchFamily="34" charset="0"/>
                <a:cs typeface="Times New Roman" panose="02020603050405020304" pitchFamily="18" charset="0"/>
              </a:rPr>
              <a:t>, (</a:t>
            </a:r>
            <a:r>
              <a:rPr lang="sl-SI" sz="1400" dirty="0" smtClean="0">
                <a:latin typeface="Calibri" panose="020F0502020204030204" pitchFamily="34" charset="0"/>
                <a:ea typeface="Calibri" panose="020F0502020204030204" pitchFamily="34" charset="0"/>
                <a:cs typeface="Times New Roman" panose="02020603050405020304" pitchFamily="18" charset="0"/>
              </a:rPr>
              <a:t>2014)  </a:t>
            </a:r>
            <a:r>
              <a:rPr lang="sl-SI" sz="1400"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://eucbeniki.sio.si/lum/3382/index2.html</a:t>
            </a:r>
            <a:endParaRPr lang="sl-SI" sz="1400" dirty="0"/>
          </a:p>
        </p:txBody>
      </p:sp>
      <p:sp>
        <p:nvSpPr>
          <p:cNvPr id="19" name="Pravokotnik 18"/>
          <p:cNvSpPr/>
          <p:nvPr/>
        </p:nvSpPr>
        <p:spPr>
          <a:xfrm>
            <a:off x="6101949" y="2632187"/>
            <a:ext cx="3654442" cy="587853"/>
          </a:xfrm>
          <a:prstGeom prst="rect">
            <a:avLst/>
          </a:prstGeom>
        </p:spPr>
        <p:txBody>
          <a:bodyPr wrap="square">
            <a:spAutoFit/>
          </a:bodyPr>
          <a:lstStyle/>
          <a:p>
            <a:pPr lvl="0">
              <a:lnSpc>
                <a:spcPct val="115000"/>
              </a:lnSpc>
              <a:spcAft>
                <a:spcPts val="1000"/>
              </a:spcAft>
            </a:pPr>
            <a:r>
              <a:rPr lang="sl-SI" sz="1400" dirty="0" err="1">
                <a:latin typeface="Calibri" panose="020F0502020204030204" pitchFamily="34" charset="0"/>
                <a:ea typeface="Calibri" panose="020F0502020204030204" pitchFamily="34" charset="0"/>
                <a:cs typeface="Times New Roman" panose="02020603050405020304" pitchFamily="18" charset="0"/>
              </a:rPr>
              <a:t>Fernkorn</a:t>
            </a:r>
            <a:r>
              <a:rPr lang="sl-SI" sz="1400" dirty="0">
                <a:latin typeface="Calibri" panose="020F0502020204030204" pitchFamily="34" charset="0"/>
                <a:ea typeface="Calibri" panose="020F0502020204030204" pitchFamily="34" charset="0"/>
                <a:cs typeface="Times New Roman" panose="02020603050405020304" pitchFamily="18" charset="0"/>
              </a:rPr>
              <a:t>, 1870, Psi iz litega </a:t>
            </a:r>
            <a:r>
              <a:rPr lang="sl-SI" sz="1400" dirty="0" smtClean="0">
                <a:latin typeface="Calibri" panose="020F0502020204030204" pitchFamily="34" charset="0"/>
                <a:ea typeface="Calibri" panose="020F0502020204030204" pitchFamily="34" charset="0"/>
                <a:cs typeface="Times New Roman" panose="02020603050405020304" pitchFamily="18" charset="0"/>
              </a:rPr>
              <a:t>železa </a:t>
            </a:r>
            <a:r>
              <a:rPr lang="sl-SI" sz="1400"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://eucbeniki.sio.si/lum/3382/index2.html</a:t>
            </a:r>
            <a:endParaRPr lang="sl-SI" sz="1400" dirty="0"/>
          </a:p>
        </p:txBody>
      </p:sp>
      <p:sp>
        <p:nvSpPr>
          <p:cNvPr id="20" name="Pravokotnik 19"/>
          <p:cNvSpPr/>
          <p:nvPr/>
        </p:nvSpPr>
        <p:spPr>
          <a:xfrm>
            <a:off x="4385554" y="4650667"/>
            <a:ext cx="3963129" cy="587853"/>
          </a:xfrm>
          <a:prstGeom prst="rect">
            <a:avLst/>
          </a:prstGeom>
        </p:spPr>
        <p:txBody>
          <a:bodyPr wrap="square">
            <a:spAutoFit/>
          </a:bodyPr>
          <a:lstStyle/>
          <a:p>
            <a:pPr lvl="0">
              <a:lnSpc>
                <a:spcPct val="115000"/>
              </a:lnSpc>
              <a:spcAft>
                <a:spcPts val="1000"/>
              </a:spcAft>
            </a:pPr>
            <a:r>
              <a:rPr lang="sl-SI" sz="1400" dirty="0" err="1">
                <a:latin typeface="Calibri" panose="020F0502020204030204" pitchFamily="34" charset="0"/>
                <a:ea typeface="Calibri" panose="020F0502020204030204" pitchFamily="34" charset="0"/>
                <a:cs typeface="Times New Roman" panose="02020603050405020304" pitchFamily="18" charset="0"/>
              </a:rPr>
              <a:t>Rebecca</a:t>
            </a:r>
            <a:r>
              <a:rPr lang="sl-SI" sz="1400" dirty="0">
                <a:latin typeface="Calibri" panose="020F0502020204030204" pitchFamily="34" charset="0"/>
                <a:ea typeface="Calibri" panose="020F0502020204030204" pitchFamily="34" charset="0"/>
                <a:cs typeface="Times New Roman" panose="02020603050405020304" pitchFamily="18" charset="0"/>
              </a:rPr>
              <a:t> Reja, </a:t>
            </a:r>
            <a:r>
              <a:rPr lang="sl-SI" sz="1400" dirty="0" smtClean="0">
                <a:latin typeface="Calibri" panose="020F0502020204030204" pitchFamily="34" charset="0"/>
                <a:ea typeface="Calibri" panose="020F0502020204030204" pitchFamily="34" charset="0"/>
                <a:cs typeface="Times New Roman" panose="02020603050405020304" pitchFamily="18" charset="0"/>
              </a:rPr>
              <a:t>2012/13 </a:t>
            </a:r>
            <a:r>
              <a:rPr lang="sl-SI" sz="1400"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://eucbeniki.sio.si/lum/3382/index2.html</a:t>
            </a:r>
            <a:endParaRPr lang="sl-SI" sz="1400" dirty="0"/>
          </a:p>
        </p:txBody>
      </p:sp>
    </p:spTree>
    <p:extLst>
      <p:ext uri="{BB962C8B-B14F-4D97-AF65-F5344CB8AC3E}">
        <p14:creationId xmlns:p14="http://schemas.microsoft.com/office/powerpoint/2010/main" val="1103322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rtlCol="0">
            <a:normAutofit/>
          </a:bodyPr>
          <a:lstStyle/>
          <a:p>
            <a:pPr>
              <a:defRPr/>
            </a:pPr>
            <a:r>
              <a:rPr lang="sl-SI" sz="3600" b="1" dirty="0" smtClean="0">
                <a:solidFill>
                  <a:schemeClr val="accent4">
                    <a:lumMod val="60000"/>
                    <a:lumOff val="40000"/>
                  </a:schemeClr>
                </a:solidFill>
                <a:latin typeface="Castellar" panose="020A0402060406010301" pitchFamily="18" charset="0"/>
              </a:rPr>
              <a:t>BARVA</a:t>
            </a:r>
            <a:endParaRPr lang="sl-SI" sz="3600" b="1" dirty="0">
              <a:solidFill>
                <a:schemeClr val="accent4">
                  <a:lumMod val="60000"/>
                  <a:lumOff val="40000"/>
                </a:schemeClr>
              </a:solidFill>
              <a:latin typeface="Castellar" panose="020A0402060406010301" pitchFamily="18" charset="0"/>
            </a:endParaRPr>
          </a:p>
        </p:txBody>
      </p:sp>
      <p:sp>
        <p:nvSpPr>
          <p:cNvPr id="5" name="Označba mesta vsebine 4"/>
          <p:cNvSpPr>
            <a:spLocks noGrp="1"/>
          </p:cNvSpPr>
          <p:nvPr>
            <p:ph idx="1"/>
          </p:nvPr>
        </p:nvSpPr>
        <p:spPr/>
        <p:txBody>
          <a:bodyPr/>
          <a:lstStyle/>
          <a:p>
            <a:endParaRPr lang="sl-SI" dirty="0" smtClean="0"/>
          </a:p>
          <a:p>
            <a:endParaRPr lang="sl-SI" dirty="0"/>
          </a:p>
          <a:p>
            <a:endParaRPr lang="sl-SI" dirty="0" smtClean="0"/>
          </a:p>
          <a:p>
            <a:pPr marL="36900" indent="0">
              <a:buNone/>
            </a:pPr>
            <a:r>
              <a:rPr lang="sl-SI" dirty="0"/>
              <a:t> </a:t>
            </a:r>
            <a:r>
              <a:rPr lang="sl-SI" dirty="0" smtClean="0"/>
              <a:t>      </a:t>
            </a:r>
            <a:r>
              <a:rPr lang="sl-SI" dirty="0" smtClean="0"/>
              <a:t> </a:t>
            </a:r>
            <a:r>
              <a:rPr lang="sl-SI" dirty="0" smtClean="0"/>
              <a:t>Niki de </a:t>
            </a:r>
            <a:r>
              <a:rPr lang="sl-SI" dirty="0" err="1" smtClean="0"/>
              <a:t>Saint</a:t>
            </a:r>
            <a:r>
              <a:rPr lang="sl-SI" dirty="0" smtClean="0"/>
              <a:t> </a:t>
            </a:r>
            <a:r>
              <a:rPr lang="sl-SI" dirty="0" err="1" smtClean="0"/>
              <a:t>Phalle</a:t>
            </a:r>
            <a:r>
              <a:rPr lang="sl-SI" dirty="0" smtClean="0"/>
              <a:t>, </a:t>
            </a:r>
            <a:r>
              <a:rPr lang="sl-SI" dirty="0" err="1" smtClean="0"/>
              <a:t>Nanas</a:t>
            </a:r>
            <a:r>
              <a:rPr lang="sl-SI" dirty="0" smtClean="0"/>
              <a:t> </a:t>
            </a:r>
            <a:r>
              <a:rPr lang="sl-SI" dirty="0" err="1" smtClean="0"/>
              <a:t>Hanover</a:t>
            </a:r>
            <a:endParaRPr lang="sl-SI" dirty="0"/>
          </a:p>
        </p:txBody>
      </p:sp>
      <p:sp>
        <p:nvSpPr>
          <p:cNvPr id="6" name="Označba mesta besedila 5"/>
          <p:cNvSpPr>
            <a:spLocks noGrp="1"/>
          </p:cNvSpPr>
          <p:nvPr>
            <p:ph type="body" sz="half" idx="2"/>
          </p:nvPr>
        </p:nvSpPr>
        <p:spPr/>
        <p:txBody>
          <a:bodyPr/>
          <a:lstStyle/>
          <a:p>
            <a:r>
              <a:rPr lang="sl-SI" sz="2000" dirty="0" smtClean="0"/>
              <a:t>Opazuj, kako je kipar obdelal površino kipov. </a:t>
            </a:r>
            <a:endParaRPr lang="sl-SI" sz="2000" dirty="0" smtClean="0"/>
          </a:p>
          <a:p>
            <a:endParaRPr lang="sl-SI" sz="2000" dirty="0" smtClean="0"/>
          </a:p>
          <a:p>
            <a:r>
              <a:rPr lang="sl-SI" sz="2000" dirty="0" smtClean="0"/>
              <a:t>Kaj </a:t>
            </a:r>
            <a:r>
              <a:rPr lang="sl-SI" sz="2000" dirty="0" smtClean="0"/>
              <a:t>je še storil poleg tega, da jih je pobarval?</a:t>
            </a:r>
          </a:p>
          <a:p>
            <a:endParaRPr lang="sl-SI" dirty="0"/>
          </a:p>
        </p:txBody>
      </p:sp>
      <p:sp>
        <p:nvSpPr>
          <p:cNvPr id="2" name="Pravokotnik 1"/>
          <p:cNvSpPr/>
          <p:nvPr/>
        </p:nvSpPr>
        <p:spPr>
          <a:xfrm>
            <a:off x="5402478" y="2560849"/>
            <a:ext cx="4477246" cy="923330"/>
          </a:xfrm>
          <a:prstGeom prst="rect">
            <a:avLst/>
          </a:prstGeom>
        </p:spPr>
        <p:txBody>
          <a:bodyPr wrap="square">
            <a:spAutoFit/>
          </a:bodyPr>
          <a:lstStyle/>
          <a:p>
            <a:r>
              <a:rPr lang="sl-SI"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https://commons.wikimedia.org/wiki/File:Sculptures_Nanas_Niki_de_Saint_Phalle_Leibnizufer_Hanover_Germany_01.jpg</a:t>
            </a:r>
            <a:endParaRPr lang="sl-SI" dirty="0"/>
          </a:p>
        </p:txBody>
      </p:sp>
      <p:sp>
        <p:nvSpPr>
          <p:cNvPr id="7" name="Pravokotnik 6"/>
          <p:cNvSpPr/>
          <p:nvPr/>
        </p:nvSpPr>
        <p:spPr>
          <a:xfrm>
            <a:off x="5402478" y="4845402"/>
            <a:ext cx="4984763" cy="388696"/>
          </a:xfrm>
          <a:prstGeom prst="rect">
            <a:avLst/>
          </a:prstGeom>
        </p:spPr>
        <p:txBody>
          <a:bodyPr wrap="none">
            <a:spAutoFit/>
          </a:bodyPr>
          <a:lstStyle/>
          <a:p>
            <a:pPr>
              <a:lnSpc>
                <a:spcPct val="107000"/>
              </a:lnSpc>
              <a:spcAft>
                <a:spcPts val="800"/>
              </a:spcAft>
            </a:pPr>
            <a:r>
              <a:rPr lang="sl-SI"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https://</a:t>
            </a:r>
            <a:r>
              <a:rPr lang="sl-SI" u="sng" dirty="0" smtClean="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www.youtube.com/watch?v=b-DABKSySqg</a:t>
            </a:r>
            <a:endParaRPr lang="sl-SI"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PoljeZBesedilom 7"/>
          <p:cNvSpPr txBox="1"/>
          <p:nvPr/>
        </p:nvSpPr>
        <p:spPr>
          <a:xfrm>
            <a:off x="5402478" y="4035973"/>
            <a:ext cx="4221497" cy="646331"/>
          </a:xfrm>
          <a:prstGeom prst="rect">
            <a:avLst/>
          </a:prstGeom>
          <a:noFill/>
        </p:spPr>
        <p:txBody>
          <a:bodyPr wrap="square" rtlCol="0">
            <a:spAutoFit/>
          </a:bodyPr>
          <a:lstStyle/>
          <a:p>
            <a:r>
              <a:rPr lang="sl-SI" dirty="0" smtClean="0"/>
              <a:t>Oglej si, kako umetnica Lea Anderson uporablja barvo v svojih umetninah.</a:t>
            </a:r>
            <a:endParaRPr lang="sl-SI" dirty="0"/>
          </a:p>
        </p:txBody>
      </p:sp>
    </p:spTree>
    <p:extLst>
      <p:ext uri="{BB962C8B-B14F-4D97-AF65-F5344CB8AC3E}">
        <p14:creationId xmlns:p14="http://schemas.microsoft.com/office/powerpoint/2010/main" val="1460074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ravokotnik 1"/>
          <p:cNvSpPr>
            <a:spLocks noChangeArrowheads="1"/>
          </p:cNvSpPr>
          <p:nvPr/>
        </p:nvSpPr>
        <p:spPr bwMode="auto">
          <a:xfrm>
            <a:off x="1077311" y="1780847"/>
            <a:ext cx="6173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2pPr>
            <a:lvl3pPr marL="1143000" indent="-228600" eaLnBrk="0" hangingPunct="0">
              <a:spcBef>
                <a:spcPct val="20000"/>
              </a:spcBef>
              <a:buClr>
                <a:schemeClr val="tx2"/>
              </a:buClr>
              <a:buFont typeface="Wingdings" panose="05000000000000000000" pitchFamily="2" charset="2"/>
              <a:buChar char="§"/>
              <a:defRPr sz="1600">
                <a:solidFill>
                  <a:schemeClr val="tx1"/>
                </a:solidFill>
                <a:latin typeface="Arial" panose="020B0604020202020204" pitchFamily="34" charset="0"/>
              </a:defRPr>
            </a:lvl3pPr>
            <a:lvl4pPr marL="1600200" indent="-228600" eaLnBrk="0" hangingPunct="0">
              <a:spcBef>
                <a:spcPct val="20000"/>
              </a:spcBef>
              <a:buClr>
                <a:schemeClr val="tx2"/>
              </a:buClr>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Bef>
                <a:spcPct val="20000"/>
              </a:spcBef>
              <a:buClr>
                <a:schemeClr val="tx2"/>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endParaRPr lang="sl-SI" altLang="sl-SI" sz="1800" dirty="0">
              <a:latin typeface="Tahoma" panose="020B0604030504040204" pitchFamily="34" charset="0"/>
            </a:endParaRPr>
          </a:p>
        </p:txBody>
      </p:sp>
      <p:sp>
        <p:nvSpPr>
          <p:cNvPr id="3" name="PoljeZBesedilom 2"/>
          <p:cNvSpPr txBox="1"/>
          <p:nvPr/>
        </p:nvSpPr>
        <p:spPr>
          <a:xfrm>
            <a:off x="1166648" y="1229710"/>
            <a:ext cx="5780690" cy="1477328"/>
          </a:xfrm>
          <a:prstGeom prst="rect">
            <a:avLst/>
          </a:prstGeom>
          <a:noFill/>
        </p:spPr>
        <p:txBody>
          <a:bodyPr wrap="square" rtlCol="0">
            <a:spAutoFit/>
          </a:bodyPr>
          <a:lstStyle/>
          <a:p>
            <a:r>
              <a:rPr lang="sl-SI" dirty="0" smtClean="0"/>
              <a:t>Svoje znanje preveri z i - učbenikom pod poglavjem </a:t>
            </a:r>
            <a:r>
              <a:rPr lang="sl-SI" dirty="0" smtClean="0"/>
              <a:t>KIPARSTVO</a:t>
            </a:r>
            <a:r>
              <a:rPr lang="sl-SI" dirty="0" smtClean="0"/>
              <a:t> </a:t>
            </a:r>
            <a:r>
              <a:rPr lang="sl-SI" dirty="0" smtClean="0"/>
              <a:t>– NALOGE.</a:t>
            </a:r>
          </a:p>
          <a:p>
            <a:endParaRPr lang="sl-SI" dirty="0" smtClean="0"/>
          </a:p>
          <a:p>
            <a:r>
              <a:rPr lang="sl-SI" dirty="0" smtClean="0">
                <a:hlinkClick r:id="rId2"/>
              </a:rPr>
              <a:t>https://eucbeniki.sio.si/lum/3382/index8.html</a:t>
            </a:r>
            <a:endParaRPr lang="sl-SI" dirty="0" smtClean="0"/>
          </a:p>
          <a:p>
            <a:endParaRPr lang="sl-SI" dirty="0" smtClean="0"/>
          </a:p>
        </p:txBody>
      </p:sp>
    </p:spTree>
    <p:extLst>
      <p:ext uri="{BB962C8B-B14F-4D97-AF65-F5344CB8AC3E}">
        <p14:creationId xmlns:p14="http://schemas.microsoft.com/office/powerpoint/2010/main" val="1568886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sl-SI" altLang="sl-SI" smtClean="0">
                <a:latin typeface="Castellar" panose="020A0402060406010301" pitchFamily="18" charset="0"/>
              </a:rPr>
              <a:t>cilji</a:t>
            </a:r>
          </a:p>
        </p:txBody>
      </p:sp>
      <p:sp>
        <p:nvSpPr>
          <p:cNvPr id="3075" name="Rectangle 5"/>
          <p:cNvSpPr>
            <a:spLocks noGrp="1" noChangeArrowheads="1"/>
          </p:cNvSpPr>
          <p:nvPr>
            <p:ph idx="1"/>
          </p:nvPr>
        </p:nvSpPr>
        <p:spPr/>
        <p:txBody>
          <a:bodyPr/>
          <a:lstStyle/>
          <a:p>
            <a:pPr eaLnBrk="1" hangingPunct="1"/>
            <a:endParaRPr lang="sl-SI" altLang="sl-SI" dirty="0" smtClean="0"/>
          </a:p>
          <a:p>
            <a:pPr marL="36900" indent="0" eaLnBrk="1" hangingPunct="1">
              <a:buNone/>
            </a:pPr>
            <a:r>
              <a:rPr lang="sl-SI" altLang="sl-SI" b="1" dirty="0" smtClean="0"/>
              <a:t>Dijak:</a:t>
            </a:r>
          </a:p>
          <a:p>
            <a:pPr eaLnBrk="1" hangingPunct="1"/>
            <a:r>
              <a:rPr lang="sl-SI" altLang="sl-SI" dirty="0" smtClean="0"/>
              <a:t>zna </a:t>
            </a:r>
            <a:r>
              <a:rPr lang="sl-SI" altLang="sl-SI" dirty="0" smtClean="0"/>
              <a:t>razložiti  pojme relief in obla </a:t>
            </a:r>
            <a:r>
              <a:rPr lang="sl-SI" altLang="sl-SI" dirty="0" smtClean="0"/>
              <a:t>plastika;</a:t>
            </a:r>
            <a:endParaRPr lang="sl-SI" altLang="sl-SI" dirty="0" smtClean="0"/>
          </a:p>
          <a:p>
            <a:pPr eaLnBrk="1" hangingPunct="1"/>
            <a:r>
              <a:rPr lang="sl-SI" altLang="sl-SI" dirty="0" smtClean="0"/>
              <a:t>loči posamezne značilnosti kiparskih materialov in orodij (tehnike kiparstva</a:t>
            </a:r>
            <a:r>
              <a:rPr lang="sl-SI" altLang="sl-SI" dirty="0" smtClean="0"/>
              <a:t>);</a:t>
            </a:r>
            <a:endParaRPr lang="sl-SI" altLang="sl-SI" dirty="0" smtClean="0"/>
          </a:p>
          <a:p>
            <a:pPr eaLnBrk="1" hangingPunct="1"/>
            <a:r>
              <a:rPr lang="sl-SI" altLang="sl-SI" dirty="0" smtClean="0"/>
              <a:t>razlikuje naloge </a:t>
            </a:r>
            <a:r>
              <a:rPr lang="sl-SI" altLang="sl-SI" dirty="0" smtClean="0"/>
              <a:t>kiparstva;</a:t>
            </a:r>
            <a:endParaRPr lang="sl-SI" altLang="sl-SI" dirty="0" smtClean="0"/>
          </a:p>
          <a:p>
            <a:pPr eaLnBrk="1" hangingPunct="1"/>
            <a:r>
              <a:rPr lang="sl-SI" altLang="sl-SI" dirty="0" smtClean="0"/>
              <a:t>reši probleme stojnosti (statičnost, dinamičnost), proporca, površine (tekstura, faktura, patina</a:t>
            </a:r>
            <a:r>
              <a:rPr lang="sl-SI" altLang="sl-SI" dirty="0" smtClean="0"/>
              <a:t>);  </a:t>
            </a:r>
            <a:endParaRPr lang="sl-SI" altLang="sl-SI" dirty="0" smtClean="0"/>
          </a:p>
        </p:txBody>
      </p:sp>
    </p:spTree>
    <p:extLst>
      <p:ext uri="{BB962C8B-B14F-4D97-AF65-F5344CB8AC3E}">
        <p14:creationId xmlns:p14="http://schemas.microsoft.com/office/powerpoint/2010/main" val="2374185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normAutofit fontScale="90000"/>
          </a:bodyPr>
          <a:lstStyle/>
          <a:p>
            <a:r>
              <a:rPr lang="sl-SI" b="1" dirty="0">
                <a:solidFill>
                  <a:schemeClr val="accent6">
                    <a:lumMod val="40000"/>
                    <a:lumOff val="60000"/>
                  </a:schemeClr>
                </a:solidFill>
                <a:latin typeface="Castellar" panose="020A0402060406010301" pitchFamily="18" charset="0"/>
              </a:rPr>
              <a:t>VRSTE KIPARSTVA</a:t>
            </a:r>
            <a:r>
              <a:rPr lang="sl-SI" dirty="0">
                <a:solidFill>
                  <a:schemeClr val="accent6">
                    <a:lumMod val="40000"/>
                    <a:lumOff val="60000"/>
                  </a:schemeClr>
                </a:solidFill>
                <a:latin typeface="Castellar" panose="020A0402060406010301" pitchFamily="18" charset="0"/>
              </a:rPr>
              <a:t/>
            </a:r>
            <a:br>
              <a:rPr lang="sl-SI" dirty="0">
                <a:solidFill>
                  <a:schemeClr val="accent6">
                    <a:lumMod val="40000"/>
                    <a:lumOff val="60000"/>
                  </a:schemeClr>
                </a:solidFill>
                <a:latin typeface="Castellar" panose="020A0402060406010301" pitchFamily="18" charset="0"/>
              </a:rPr>
            </a:br>
            <a:r>
              <a:rPr lang="sl-SI" sz="2200" dirty="0" smtClean="0">
                <a:solidFill>
                  <a:schemeClr val="accent6">
                    <a:lumMod val="40000"/>
                    <a:lumOff val="60000"/>
                  </a:schemeClr>
                </a:solidFill>
                <a:latin typeface="Castellar" panose="020A0402060406010301" pitchFamily="18" charset="0"/>
              </a:rPr>
              <a:t>Osnovna delitev</a:t>
            </a:r>
            <a:endParaRPr lang="sl-SI" sz="2200" dirty="0"/>
          </a:p>
        </p:txBody>
      </p:sp>
      <p:sp>
        <p:nvSpPr>
          <p:cNvPr id="9" name="Označba mesta besedila 8"/>
          <p:cNvSpPr>
            <a:spLocks noGrp="1"/>
          </p:cNvSpPr>
          <p:nvPr>
            <p:ph type="body" sz="half" idx="15"/>
          </p:nvPr>
        </p:nvSpPr>
        <p:spPr/>
        <p:txBody>
          <a:bodyPr/>
          <a:lstStyle/>
          <a:p>
            <a:pPr>
              <a:defRPr/>
            </a:pPr>
            <a:r>
              <a:rPr lang="sl-SI" sz="1800" b="1" dirty="0">
                <a:solidFill>
                  <a:schemeClr val="accent2">
                    <a:lumMod val="75000"/>
                  </a:schemeClr>
                </a:solidFill>
                <a:effectLst>
                  <a:outerShdw blurRad="38100" dist="38100" dir="2700000" algn="tl">
                    <a:srgbClr val="000000"/>
                  </a:outerShdw>
                </a:effectLst>
              </a:rPr>
              <a:t>JE LIKOVNA DEJAVNOST, </a:t>
            </a:r>
          </a:p>
          <a:p>
            <a:pPr marL="45720">
              <a:defRPr/>
            </a:pPr>
            <a:r>
              <a:rPr lang="sl-SI" sz="1800" b="1" dirty="0">
                <a:solidFill>
                  <a:schemeClr val="accent2">
                    <a:lumMod val="75000"/>
                  </a:schemeClr>
                </a:solidFill>
                <a:effectLst>
                  <a:outerShdw blurRad="38100" dist="38100" dir="2700000" algn="tl">
                    <a:srgbClr val="000000"/>
                  </a:outerShdw>
                </a:effectLst>
              </a:rPr>
              <a:t>KI OBLIKUJE </a:t>
            </a:r>
          </a:p>
          <a:p>
            <a:pPr marL="45720">
              <a:defRPr/>
            </a:pPr>
            <a:r>
              <a:rPr lang="sl-SI" sz="1800" b="1" dirty="0">
                <a:solidFill>
                  <a:schemeClr val="accent2">
                    <a:lumMod val="75000"/>
                  </a:schemeClr>
                </a:solidFill>
                <a:effectLst>
                  <a:outerShdw blurRad="38100" dist="38100" dir="2700000" algn="tl">
                    <a:srgbClr val="000000"/>
                  </a:outerShdw>
                </a:effectLst>
              </a:rPr>
              <a:t>GMOTO IN </a:t>
            </a:r>
            <a:r>
              <a:rPr lang="sl-SI" sz="1800" b="1" dirty="0" smtClean="0">
                <a:solidFill>
                  <a:schemeClr val="accent2">
                    <a:lumMod val="75000"/>
                  </a:schemeClr>
                </a:solidFill>
                <a:effectLst>
                  <a:outerShdw blurRad="38100" dist="38100" dir="2700000" algn="tl">
                    <a:srgbClr val="000000"/>
                  </a:outerShdw>
                </a:effectLst>
              </a:rPr>
              <a:t>PROSTOR</a:t>
            </a:r>
          </a:p>
          <a:p>
            <a:pPr marL="45720">
              <a:defRPr/>
            </a:pPr>
            <a:endParaRPr lang="sl-SI" b="1" dirty="0">
              <a:solidFill>
                <a:srgbClr val="CC6600"/>
              </a:solidFill>
              <a:effectLst>
                <a:outerShdw blurRad="38100" dist="38100" dir="2700000" algn="tl">
                  <a:srgbClr val="000000"/>
                </a:outerShdw>
              </a:effectLst>
            </a:endParaRPr>
          </a:p>
          <a:p>
            <a:r>
              <a:rPr lang="sl-SI" dirty="0" err="1">
                <a:effectLst/>
              </a:rPr>
              <a:t>Umberto</a:t>
            </a:r>
            <a:r>
              <a:rPr lang="sl-SI" dirty="0">
                <a:effectLst/>
              </a:rPr>
              <a:t> </a:t>
            </a:r>
            <a:r>
              <a:rPr lang="sl-SI" dirty="0" err="1">
                <a:effectLst/>
              </a:rPr>
              <a:t>Boccioni</a:t>
            </a:r>
            <a:r>
              <a:rPr lang="sl-SI" dirty="0">
                <a:effectLst/>
              </a:rPr>
              <a:t>, Edinstvene oblike nadaljevanja v prostoru, 1913 </a:t>
            </a:r>
          </a:p>
          <a:p>
            <a:r>
              <a:rPr lang="sl-SI" dirty="0">
                <a:effectLst/>
              </a:rPr>
              <a:t>       </a:t>
            </a:r>
            <a:r>
              <a:rPr lang="sl-SI" u="sng" dirty="0">
                <a:effectLst/>
                <a:hlinkClick r:id="rId2"/>
              </a:rPr>
              <a:t>https://en.wikipedia.org/wiki/Umberto_Boccioni</a:t>
            </a:r>
            <a:endParaRPr lang="sl-SI" b="1" dirty="0">
              <a:solidFill>
                <a:srgbClr val="CC6600"/>
              </a:solidFill>
              <a:effectLst>
                <a:outerShdw blurRad="38100" dist="38100" dir="2700000" algn="tl">
                  <a:srgbClr val="000000"/>
                </a:outerShdw>
              </a:effectLst>
            </a:endParaRPr>
          </a:p>
          <a:p>
            <a:endParaRPr lang="sl-SI" dirty="0"/>
          </a:p>
        </p:txBody>
      </p:sp>
      <p:sp>
        <p:nvSpPr>
          <p:cNvPr id="7" name="Označba mesta besedila 6"/>
          <p:cNvSpPr>
            <a:spLocks noGrp="1"/>
          </p:cNvSpPr>
          <p:nvPr>
            <p:ph type="body" sz="quarter" idx="3"/>
          </p:nvPr>
        </p:nvSpPr>
        <p:spPr>
          <a:xfrm>
            <a:off x="4445508" y="1885950"/>
            <a:ext cx="3300984" cy="576262"/>
          </a:xfrm>
        </p:spPr>
        <p:txBody>
          <a:bodyPr/>
          <a:lstStyle/>
          <a:p>
            <a:r>
              <a:rPr lang="sl-SI" altLang="sl-SI" b="1" dirty="0" smtClean="0">
                <a:solidFill>
                  <a:schemeClr val="tx1">
                    <a:lumMod val="65000"/>
                  </a:schemeClr>
                </a:solidFill>
                <a:effectLst>
                  <a:outerShdw blurRad="38100" dist="38100" dir="2700000" algn="tl">
                    <a:srgbClr val="000000">
                      <a:alpha val="43137"/>
                    </a:srgbClr>
                  </a:outerShdw>
                </a:effectLst>
                <a:latin typeface="Castellar" pitchFamily="18" charset="0"/>
              </a:rPr>
              <a:t>relief</a:t>
            </a:r>
            <a:endParaRPr lang="sl-SI" altLang="sl-SI" b="1" dirty="0">
              <a:solidFill>
                <a:schemeClr val="tx1">
                  <a:lumMod val="65000"/>
                </a:schemeClr>
              </a:solidFill>
              <a:effectLst>
                <a:outerShdw blurRad="38100" dist="38100" dir="2700000" algn="tl">
                  <a:srgbClr val="000000">
                    <a:alpha val="43137"/>
                  </a:srgbClr>
                </a:outerShdw>
              </a:effectLst>
              <a:latin typeface="Castellar" pitchFamily="18" charset="0"/>
            </a:endParaRPr>
          </a:p>
        </p:txBody>
      </p:sp>
      <p:sp>
        <p:nvSpPr>
          <p:cNvPr id="10" name="Označba mesta besedila 9"/>
          <p:cNvSpPr>
            <a:spLocks noGrp="1"/>
          </p:cNvSpPr>
          <p:nvPr>
            <p:ph type="body" sz="half" idx="16"/>
          </p:nvPr>
        </p:nvSpPr>
        <p:spPr/>
        <p:txBody>
          <a:bodyPr/>
          <a:lstStyle/>
          <a:p>
            <a:r>
              <a:rPr lang="sl-SI" sz="2000" dirty="0" err="1" smtClean="0">
                <a:effectLst/>
              </a:rPr>
              <a:t>Madonna</a:t>
            </a:r>
            <a:r>
              <a:rPr lang="sl-SI" sz="2000" dirty="0" smtClean="0">
                <a:effectLst/>
              </a:rPr>
              <a:t> </a:t>
            </a:r>
            <a:r>
              <a:rPr lang="sl-SI" sz="2000" dirty="0" err="1">
                <a:effectLst/>
              </a:rPr>
              <a:t>della</a:t>
            </a:r>
            <a:r>
              <a:rPr lang="sl-SI" sz="2000" dirty="0">
                <a:effectLst/>
              </a:rPr>
              <a:t> Scala, Michelangelo </a:t>
            </a:r>
            <a:endParaRPr lang="sl-SI" sz="2000" dirty="0" smtClean="0">
              <a:effectLst/>
            </a:endParaRPr>
          </a:p>
          <a:p>
            <a:endParaRPr lang="sl-SI" sz="2000" dirty="0" smtClean="0">
              <a:effectLst/>
            </a:endParaRPr>
          </a:p>
          <a:p>
            <a:r>
              <a:rPr lang="sl-SI" u="sng" dirty="0" smtClean="0">
                <a:effectLst/>
                <a:hlinkClick r:id="rId3"/>
              </a:rPr>
              <a:t>https</a:t>
            </a:r>
            <a:r>
              <a:rPr lang="sl-SI" u="sng" dirty="0">
                <a:effectLst/>
                <a:hlinkClick r:id="rId3"/>
              </a:rPr>
              <a:t>://it.wikipedia.org/wiki/Madonna_della_Scala_(Michelangelo)</a:t>
            </a:r>
            <a:endParaRPr lang="sl-SI" dirty="0"/>
          </a:p>
        </p:txBody>
      </p:sp>
      <p:sp>
        <p:nvSpPr>
          <p:cNvPr id="8" name="Označba mesta besedila 7"/>
          <p:cNvSpPr>
            <a:spLocks noGrp="1"/>
          </p:cNvSpPr>
          <p:nvPr>
            <p:ph type="body" sz="quarter" idx="13"/>
          </p:nvPr>
        </p:nvSpPr>
        <p:spPr/>
        <p:txBody>
          <a:bodyPr/>
          <a:lstStyle/>
          <a:p>
            <a:r>
              <a:rPr lang="sl-SI" altLang="sl-SI" b="1" dirty="0">
                <a:solidFill>
                  <a:schemeClr val="tx1">
                    <a:lumMod val="65000"/>
                  </a:schemeClr>
                </a:solidFill>
                <a:effectLst>
                  <a:outerShdw blurRad="38100" dist="38100" dir="2700000" algn="tl">
                    <a:srgbClr val="000000">
                      <a:alpha val="43137"/>
                    </a:srgbClr>
                  </a:outerShdw>
                </a:effectLst>
                <a:latin typeface="Castellar" pitchFamily="18" charset="0"/>
              </a:rPr>
              <a:t>OBLA </a:t>
            </a:r>
            <a:r>
              <a:rPr lang="sl-SI" altLang="sl-SI" b="1" dirty="0" smtClean="0">
                <a:solidFill>
                  <a:schemeClr val="tx1">
                    <a:lumMod val="65000"/>
                  </a:schemeClr>
                </a:solidFill>
                <a:effectLst>
                  <a:outerShdw blurRad="38100" dist="38100" dir="2700000" algn="tl">
                    <a:srgbClr val="000000">
                      <a:alpha val="43137"/>
                    </a:srgbClr>
                  </a:outerShdw>
                </a:effectLst>
                <a:latin typeface="Castellar" pitchFamily="18" charset="0"/>
              </a:rPr>
              <a:t>PLASTIKA </a:t>
            </a:r>
            <a:endParaRPr lang="sl-SI" altLang="sl-SI" b="1" dirty="0">
              <a:solidFill>
                <a:schemeClr val="tx1">
                  <a:lumMod val="65000"/>
                </a:schemeClr>
              </a:solidFill>
              <a:effectLst>
                <a:outerShdw blurRad="38100" dist="38100" dir="2700000" algn="tl">
                  <a:srgbClr val="000000">
                    <a:alpha val="43137"/>
                  </a:srgbClr>
                </a:outerShdw>
              </a:effectLst>
              <a:latin typeface="Castellar" pitchFamily="18" charset="0"/>
            </a:endParaRPr>
          </a:p>
        </p:txBody>
      </p:sp>
      <p:sp>
        <p:nvSpPr>
          <p:cNvPr id="11" name="Označba mesta besedila 10"/>
          <p:cNvSpPr>
            <a:spLocks noGrp="1"/>
          </p:cNvSpPr>
          <p:nvPr>
            <p:ph type="body" sz="half" idx="17"/>
          </p:nvPr>
        </p:nvSpPr>
        <p:spPr/>
        <p:txBody>
          <a:bodyPr/>
          <a:lstStyle/>
          <a:p>
            <a:pPr lvl="0"/>
            <a:r>
              <a:rPr lang="sl-SI" sz="2000" dirty="0">
                <a:effectLst/>
              </a:rPr>
              <a:t>David, </a:t>
            </a:r>
            <a:r>
              <a:rPr lang="sl-SI" sz="2000" dirty="0" smtClean="0">
                <a:effectLst/>
              </a:rPr>
              <a:t>Michelangelo</a:t>
            </a:r>
          </a:p>
          <a:p>
            <a:pPr lvl="0"/>
            <a:endParaRPr lang="sl-SI" sz="1600" dirty="0" smtClean="0">
              <a:effectLst/>
            </a:endParaRPr>
          </a:p>
          <a:p>
            <a:pPr lvl="0"/>
            <a:endParaRPr lang="sl-SI" sz="1600" dirty="0">
              <a:effectLst/>
            </a:endParaRPr>
          </a:p>
          <a:p>
            <a:r>
              <a:rPr lang="sl-SI" u="sng" dirty="0">
                <a:effectLst/>
                <a:hlinkClick r:id="rId4"/>
              </a:rPr>
              <a:t>http://www.italianrenaissance.org/michelangelos-david/</a:t>
            </a:r>
            <a:endParaRPr lang="sl-SI" dirty="0"/>
          </a:p>
        </p:txBody>
      </p:sp>
    </p:spTree>
    <p:extLst>
      <p:ext uri="{BB962C8B-B14F-4D97-AF65-F5344CB8AC3E}">
        <p14:creationId xmlns:p14="http://schemas.microsoft.com/office/powerpoint/2010/main" val="413216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slov 3"/>
          <p:cNvSpPr>
            <a:spLocks noGrp="1"/>
          </p:cNvSpPr>
          <p:nvPr>
            <p:ph type="title"/>
          </p:nvPr>
        </p:nvSpPr>
        <p:spPr/>
        <p:txBody>
          <a:bodyPr>
            <a:normAutofit/>
          </a:bodyPr>
          <a:lstStyle/>
          <a:p>
            <a:r>
              <a:rPr lang="sl-SI" altLang="sl-SI" sz="3200" dirty="0" err="1"/>
              <a:t>Chen</a:t>
            </a:r>
            <a:r>
              <a:rPr lang="sl-SI" altLang="sl-SI" sz="3200" dirty="0"/>
              <a:t> </a:t>
            </a:r>
            <a:r>
              <a:rPr lang="sl-SI" altLang="sl-SI" sz="3200" dirty="0" err="1"/>
              <a:t>Wenling</a:t>
            </a:r>
            <a:r>
              <a:rPr lang="sl-SI" altLang="sl-SI" sz="3200" dirty="0"/>
              <a:t> , </a:t>
            </a:r>
            <a:r>
              <a:rPr lang="en-US" altLang="sl-SI" sz="3200" dirty="0"/>
              <a:t>What You See Might Not Be Real”</a:t>
            </a:r>
            <a:r>
              <a:rPr lang="sl-SI" altLang="sl-SI" sz="3200" dirty="0"/>
              <a:t/>
            </a:r>
            <a:br>
              <a:rPr lang="sl-SI" altLang="sl-SI" sz="3200" dirty="0"/>
            </a:br>
            <a:r>
              <a:rPr lang="sl-SI" sz="1600" dirty="0"/>
              <a:t/>
            </a:r>
            <a:br>
              <a:rPr lang="sl-SI" sz="1600" dirty="0"/>
            </a:br>
            <a:endParaRPr lang="sl-SI" altLang="sl-SI" sz="1600" dirty="0"/>
          </a:p>
        </p:txBody>
      </p:sp>
      <p:sp>
        <p:nvSpPr>
          <p:cNvPr id="3" name="Označba mesta besedila 2"/>
          <p:cNvSpPr>
            <a:spLocks noGrp="1"/>
          </p:cNvSpPr>
          <p:nvPr>
            <p:ph type="body" sz="half" idx="2"/>
          </p:nvPr>
        </p:nvSpPr>
        <p:spPr/>
        <p:txBody>
          <a:bodyPr/>
          <a:lstStyle/>
          <a:p>
            <a:r>
              <a:rPr lang="sl-SI" altLang="sl-SI" sz="1800" dirty="0"/>
              <a:t>Oglej si delo in poskušaj ugotoviti vrsto kiparstva, ki jo je umetnik uporabil. </a:t>
            </a:r>
            <a:r>
              <a:rPr lang="sl-SI" altLang="sl-SI" dirty="0"/>
              <a:t/>
            </a:r>
            <a:br>
              <a:rPr lang="sl-SI" altLang="sl-SI" dirty="0"/>
            </a:br>
            <a:endParaRPr lang="sl-SI" dirty="0"/>
          </a:p>
        </p:txBody>
      </p:sp>
      <p:sp>
        <p:nvSpPr>
          <p:cNvPr id="4" name="Pravokotnik 3"/>
          <p:cNvSpPr/>
          <p:nvPr/>
        </p:nvSpPr>
        <p:spPr>
          <a:xfrm>
            <a:off x="7830207" y="1411805"/>
            <a:ext cx="2501462" cy="2031325"/>
          </a:xfrm>
          <a:prstGeom prst="rect">
            <a:avLst/>
          </a:prstGeom>
        </p:spPr>
        <p:txBody>
          <a:bodyPr wrap="square">
            <a:spAutoFit/>
          </a:bodyPr>
          <a:lstStyle/>
          <a:p>
            <a:r>
              <a:rPr lang="sl-SI" altLang="sl-SI" dirty="0" smtClean="0"/>
              <a:t>Kaj se skriva v vsebini dela preveri na spletu :</a:t>
            </a:r>
            <a:br>
              <a:rPr lang="sl-SI" altLang="sl-SI" dirty="0" smtClean="0"/>
            </a:br>
            <a:r>
              <a:rPr lang="sl-SI" u="sng" dirty="0" smtClean="0">
                <a:hlinkClick r:id="rId2"/>
              </a:rPr>
              <a:t>https</a:t>
            </a:r>
            <a:r>
              <a:rPr lang="sl-SI" u="sng" dirty="0">
                <a:hlinkClick r:id="rId2"/>
              </a:rPr>
              <a:t>://chaikadai.wordpress.com/2012/01/24/what-you-see-might-not-be-real/</a:t>
            </a:r>
            <a:r>
              <a:rPr lang="sl-SI" dirty="0"/>
              <a:t/>
            </a:r>
            <a:br>
              <a:rPr lang="sl-SI" dirty="0"/>
            </a:br>
            <a:endParaRPr lang="sl-SI" dirty="0"/>
          </a:p>
        </p:txBody>
      </p:sp>
    </p:spTree>
    <p:extLst>
      <p:ext uri="{BB962C8B-B14F-4D97-AF65-F5344CB8AC3E}">
        <p14:creationId xmlns:p14="http://schemas.microsoft.com/office/powerpoint/2010/main" val="860330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sl-SI" altLang="sl-SI" b="1" dirty="0">
                <a:latin typeface="Castellar" panose="020A0402060406010301" pitchFamily="18" charset="0"/>
              </a:rPr>
              <a:t>RELIEF</a:t>
            </a:r>
            <a:endParaRPr lang="sl-SI" b="1" dirty="0"/>
          </a:p>
        </p:txBody>
      </p:sp>
      <p:sp>
        <p:nvSpPr>
          <p:cNvPr id="6" name="Označba mesta besedila 5"/>
          <p:cNvSpPr>
            <a:spLocks noGrp="1"/>
          </p:cNvSpPr>
          <p:nvPr>
            <p:ph type="body" idx="1"/>
          </p:nvPr>
        </p:nvSpPr>
        <p:spPr/>
        <p:txBody>
          <a:bodyPr/>
          <a:lstStyle/>
          <a:p>
            <a:r>
              <a:rPr lang="sl-SI" altLang="sl-SI" b="1" dirty="0">
                <a:solidFill>
                  <a:schemeClr val="accent2">
                    <a:lumMod val="60000"/>
                    <a:lumOff val="40000"/>
                  </a:schemeClr>
                </a:solidFill>
                <a:latin typeface="Castellar" panose="020A0402060406010301" pitchFamily="18" charset="0"/>
              </a:rPr>
              <a:t>Poglobljeni  relief  </a:t>
            </a:r>
          </a:p>
        </p:txBody>
      </p:sp>
      <p:sp>
        <p:nvSpPr>
          <p:cNvPr id="9" name="Označba mesta besedila 8"/>
          <p:cNvSpPr>
            <a:spLocks noGrp="1"/>
          </p:cNvSpPr>
          <p:nvPr>
            <p:ph type="body" sz="half" idx="15"/>
          </p:nvPr>
        </p:nvSpPr>
        <p:spPr/>
        <p:txBody>
          <a:bodyPr/>
          <a:lstStyle/>
          <a:p>
            <a:pPr lvl="0"/>
            <a:r>
              <a:rPr lang="sl-SI" sz="2000" dirty="0">
                <a:effectLst/>
              </a:rPr>
              <a:t>Sončni tempelj, </a:t>
            </a:r>
            <a:r>
              <a:rPr lang="sl-SI" sz="2000" dirty="0" err="1">
                <a:effectLst/>
              </a:rPr>
              <a:t>Abu</a:t>
            </a:r>
            <a:r>
              <a:rPr lang="sl-SI" sz="2000" dirty="0">
                <a:effectLst/>
              </a:rPr>
              <a:t> </a:t>
            </a:r>
            <a:r>
              <a:rPr lang="sl-SI" sz="2000" dirty="0" err="1" smtClean="0">
                <a:effectLst/>
              </a:rPr>
              <a:t>Simbel</a:t>
            </a:r>
            <a:endParaRPr lang="sl-SI" sz="2000" dirty="0" smtClean="0">
              <a:effectLst/>
            </a:endParaRPr>
          </a:p>
          <a:p>
            <a:pPr lvl="0"/>
            <a:endParaRPr lang="sl-SI" sz="2000" dirty="0">
              <a:effectLst/>
            </a:endParaRPr>
          </a:p>
          <a:p>
            <a:r>
              <a:rPr lang="sl-SI" u="sng" dirty="0">
                <a:effectLst/>
                <a:hlinkClick r:id="rId2"/>
              </a:rPr>
              <a:t>https://dissolve.com/stock-photo/Relief-depicting-row-captives-Sun-Temple-Abu-Simbel-Temples-royalty-free-image/101-D869-78-872</a:t>
            </a:r>
            <a:endParaRPr lang="sl-SI" dirty="0"/>
          </a:p>
        </p:txBody>
      </p:sp>
      <p:sp>
        <p:nvSpPr>
          <p:cNvPr id="7" name="Označba mesta besedila 6"/>
          <p:cNvSpPr>
            <a:spLocks noGrp="1"/>
          </p:cNvSpPr>
          <p:nvPr>
            <p:ph type="body" sz="quarter" idx="3"/>
          </p:nvPr>
        </p:nvSpPr>
        <p:spPr/>
        <p:txBody>
          <a:bodyPr/>
          <a:lstStyle/>
          <a:p>
            <a:r>
              <a:rPr lang="sl-SI" altLang="sl-SI" b="1" dirty="0">
                <a:solidFill>
                  <a:schemeClr val="accent3">
                    <a:lumMod val="60000"/>
                    <a:lumOff val="40000"/>
                  </a:schemeClr>
                </a:solidFill>
                <a:latin typeface="Castellar" panose="020A0402060406010301" pitchFamily="18" charset="0"/>
              </a:rPr>
              <a:t>Nizki </a:t>
            </a:r>
            <a:r>
              <a:rPr lang="sl-SI" altLang="sl-SI" b="1" dirty="0" smtClean="0">
                <a:solidFill>
                  <a:schemeClr val="accent3">
                    <a:lumMod val="60000"/>
                    <a:lumOff val="40000"/>
                  </a:schemeClr>
                </a:solidFill>
                <a:latin typeface="Castellar" panose="020A0402060406010301" pitchFamily="18" charset="0"/>
              </a:rPr>
              <a:t>relief</a:t>
            </a:r>
            <a:endParaRPr lang="sl-SI" altLang="sl-SI" b="1" dirty="0">
              <a:solidFill>
                <a:schemeClr val="accent3">
                  <a:lumMod val="60000"/>
                  <a:lumOff val="40000"/>
                </a:schemeClr>
              </a:solidFill>
              <a:latin typeface="Castellar" panose="020A0402060406010301" pitchFamily="18" charset="0"/>
            </a:endParaRPr>
          </a:p>
        </p:txBody>
      </p:sp>
      <p:sp>
        <p:nvSpPr>
          <p:cNvPr id="10" name="Označba mesta besedila 9"/>
          <p:cNvSpPr>
            <a:spLocks noGrp="1"/>
          </p:cNvSpPr>
          <p:nvPr>
            <p:ph type="body" sz="half" idx="16"/>
          </p:nvPr>
        </p:nvSpPr>
        <p:spPr/>
        <p:txBody>
          <a:bodyPr/>
          <a:lstStyle/>
          <a:p>
            <a:pPr lvl="0"/>
            <a:r>
              <a:rPr lang="sl-SI" sz="2000" dirty="0" err="1">
                <a:effectLst/>
              </a:rPr>
              <a:t>Asurbanipal</a:t>
            </a:r>
            <a:r>
              <a:rPr lang="sl-SI" sz="2000" dirty="0">
                <a:effectLst/>
              </a:rPr>
              <a:t> na lovu, zidni relief iz palače v </a:t>
            </a:r>
            <a:r>
              <a:rPr lang="sl-SI" sz="2000" dirty="0" smtClean="0">
                <a:effectLst/>
              </a:rPr>
              <a:t>Ninivah</a:t>
            </a:r>
          </a:p>
          <a:p>
            <a:pPr lvl="0"/>
            <a:endParaRPr lang="sl-SI" sz="2000" dirty="0">
              <a:effectLst/>
            </a:endParaRPr>
          </a:p>
          <a:p>
            <a:r>
              <a:rPr lang="sl-SI" u="sng" dirty="0">
                <a:effectLst/>
                <a:hlinkClick r:id="rId3"/>
              </a:rPr>
              <a:t>https://sl.wikipedia.org/wiki/Mezopotamska_umetnost</a:t>
            </a:r>
            <a:endParaRPr lang="sl-SI" dirty="0"/>
          </a:p>
        </p:txBody>
      </p:sp>
      <p:sp>
        <p:nvSpPr>
          <p:cNvPr id="8" name="Označba mesta besedila 7"/>
          <p:cNvSpPr>
            <a:spLocks noGrp="1"/>
          </p:cNvSpPr>
          <p:nvPr>
            <p:ph type="body" sz="quarter" idx="13"/>
          </p:nvPr>
        </p:nvSpPr>
        <p:spPr/>
        <p:txBody>
          <a:bodyPr/>
          <a:lstStyle/>
          <a:p>
            <a:r>
              <a:rPr lang="sl-SI" altLang="sl-SI" b="1" dirty="0">
                <a:solidFill>
                  <a:schemeClr val="accent5">
                    <a:lumMod val="60000"/>
                    <a:lumOff val="40000"/>
                  </a:schemeClr>
                </a:solidFill>
                <a:latin typeface="Castellar" panose="020A0402060406010301" pitchFamily="18" charset="0"/>
              </a:rPr>
              <a:t>Visoki relief</a:t>
            </a:r>
            <a:r>
              <a:rPr lang="sl-SI" altLang="sl-SI" b="1" dirty="0">
                <a:solidFill>
                  <a:schemeClr val="accent5">
                    <a:lumMod val="60000"/>
                    <a:lumOff val="40000"/>
                  </a:schemeClr>
                </a:solidFill>
              </a:rPr>
              <a:t> </a:t>
            </a:r>
          </a:p>
        </p:txBody>
      </p:sp>
      <p:sp>
        <p:nvSpPr>
          <p:cNvPr id="11" name="Označba mesta besedila 10"/>
          <p:cNvSpPr>
            <a:spLocks noGrp="1"/>
          </p:cNvSpPr>
          <p:nvPr>
            <p:ph type="body" sz="half" idx="17"/>
          </p:nvPr>
        </p:nvSpPr>
        <p:spPr/>
        <p:txBody>
          <a:bodyPr/>
          <a:lstStyle/>
          <a:p>
            <a:pPr lvl="0"/>
            <a:r>
              <a:rPr lang="sl-SI" sz="2000" dirty="0">
                <a:effectLst/>
              </a:rPr>
              <a:t>Družinska skupina na grobu, znak v Atenah, Narodni arheološki muzej, </a:t>
            </a:r>
            <a:r>
              <a:rPr lang="sl-SI" sz="2000" dirty="0" smtClean="0">
                <a:effectLst/>
              </a:rPr>
              <a:t>Atene</a:t>
            </a:r>
            <a:endParaRPr lang="sl-SI" sz="2000" dirty="0">
              <a:effectLst/>
            </a:endParaRPr>
          </a:p>
          <a:p>
            <a:r>
              <a:rPr lang="sl-SI" u="sng" dirty="0" smtClean="0">
                <a:effectLst/>
                <a:hlinkClick r:id="rId4"/>
              </a:rPr>
              <a:t>https</a:t>
            </a:r>
            <a:r>
              <a:rPr lang="sl-SI" u="sng" dirty="0">
                <a:effectLst/>
                <a:hlinkClick r:id="rId4"/>
              </a:rPr>
              <a:t>://sl.wikipedia.org/wiki/Starogr%C5%A1ka_umetnost#/media/Slika:0025MAN-Relief2.jpg</a:t>
            </a:r>
            <a:endParaRPr lang="sl-SI" dirty="0"/>
          </a:p>
        </p:txBody>
      </p:sp>
    </p:spTree>
    <p:extLst>
      <p:ext uri="{BB962C8B-B14F-4D97-AF65-F5344CB8AC3E}">
        <p14:creationId xmlns:p14="http://schemas.microsoft.com/office/powerpoint/2010/main" val="272462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55530795"/>
              </p:ext>
            </p:extLst>
          </p:nvPr>
        </p:nvGraphicFramePr>
        <p:xfrm>
          <a:off x="1829780" y="58907"/>
          <a:ext cx="8964488" cy="6688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0127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rtlCol="0">
            <a:normAutofit/>
          </a:bodyPr>
          <a:lstStyle/>
          <a:p>
            <a:pPr>
              <a:defRPr/>
            </a:pPr>
            <a:r>
              <a:rPr lang="sl-SI" dirty="0" smtClean="0"/>
              <a:t>Postavitev elementov po širšem prostoru galerije oz. instalacije</a:t>
            </a:r>
            <a:endParaRPr lang="sl-SI" dirty="0"/>
          </a:p>
        </p:txBody>
      </p:sp>
      <p:sp>
        <p:nvSpPr>
          <p:cNvPr id="16390" name="Ograda vsebine 5"/>
          <p:cNvSpPr>
            <a:spLocks noGrp="1"/>
          </p:cNvSpPr>
          <p:nvPr>
            <p:ph type="body" sz="half" idx="2"/>
          </p:nvPr>
        </p:nvSpPr>
        <p:spPr>
          <a:xfrm>
            <a:off x="840222" y="2912227"/>
            <a:ext cx="5934949" cy="3376134"/>
          </a:xfrm>
        </p:spPr>
        <p:txBody>
          <a:bodyPr/>
          <a:lstStyle/>
          <a:p>
            <a:pPr eaLnBrk="1" hangingPunct="1"/>
            <a:r>
              <a:rPr lang="sl-SI" altLang="sl-SI" sz="1200" dirty="0"/>
              <a:t>Kipi z imenom </a:t>
            </a:r>
            <a:r>
              <a:rPr lang="sl-SI" altLang="sl-SI" sz="1200" dirty="0" err="1"/>
              <a:t>Hipokriti</a:t>
            </a:r>
            <a:r>
              <a:rPr lang="sl-SI" altLang="sl-SI" sz="1200" dirty="0"/>
              <a:t>, ki bodo del beneške razstave kiparja Mirka Bratuše, so bili konec lanskega leta razstavljeni v nekdanji samostanski cerkvi v Kostanjevici na Krki. Ustvarjalcu, občutljivemu za najdrobnejše odtenke prostorov, za katere pripravlja razstave, je prav zgodovinsko vpisana energija tega prostora narekovala izbor tematike. Toda kot je za njegov delo nasploh značilno, se tudi tokrat ni uklonil običajnemu, večinskemu pojmovanju danega, nekdaj sakralnega prostora, ampak je intuitivno začutil tudi njegove številne druge funkcije in jih vtisnil svojim kipom. Foto: Spletna stran Galerije Božidar Jakac</a:t>
            </a:r>
          </a:p>
        </p:txBody>
      </p:sp>
      <p:sp>
        <p:nvSpPr>
          <p:cNvPr id="2" name="Pravokotnik 1"/>
          <p:cNvSpPr/>
          <p:nvPr/>
        </p:nvSpPr>
        <p:spPr>
          <a:xfrm>
            <a:off x="7670302" y="1342752"/>
            <a:ext cx="2388098" cy="3970318"/>
          </a:xfrm>
          <a:prstGeom prst="rect">
            <a:avLst/>
          </a:prstGeom>
        </p:spPr>
        <p:txBody>
          <a:bodyPr wrap="square">
            <a:spAutoFit/>
          </a:bodyPr>
          <a:lstStyle/>
          <a:p>
            <a:pPr lvl="0"/>
            <a:r>
              <a:rPr lang="sl-SI" dirty="0" smtClean="0"/>
              <a:t>Mirko </a:t>
            </a:r>
            <a:r>
              <a:rPr lang="sl-SI" dirty="0"/>
              <a:t>Bratuša, </a:t>
            </a:r>
            <a:r>
              <a:rPr lang="sl-SI" dirty="0" err="1"/>
              <a:t>Hipokriti</a:t>
            </a:r>
            <a:r>
              <a:rPr lang="sl-SI" dirty="0"/>
              <a:t> 2011</a:t>
            </a:r>
          </a:p>
          <a:p>
            <a:r>
              <a:rPr lang="sl-SI" u="sng" dirty="0">
                <a:hlinkClick r:id="rId2"/>
              </a:rPr>
              <a:t>https://www.rtvslo.si/kultura/razstave/dva-metra-visoki-hipokriti-bodo-zastopali-slovenijo-v-benetkah/249610</a:t>
            </a:r>
            <a:endParaRPr lang="sl-SI" dirty="0" smtClean="0">
              <a:hlinkClick r:id="rId3"/>
            </a:endParaRPr>
          </a:p>
          <a:p>
            <a:endParaRPr lang="sl-SI" dirty="0">
              <a:hlinkClick r:id="rId3"/>
            </a:endParaRPr>
          </a:p>
          <a:p>
            <a:endParaRPr lang="sl-SI" dirty="0" smtClean="0">
              <a:hlinkClick r:id="rId3"/>
            </a:endParaRPr>
          </a:p>
          <a:p>
            <a:r>
              <a:rPr lang="sl-SI" dirty="0" smtClean="0">
                <a:hlinkClick r:id="rId3"/>
              </a:rPr>
              <a:t>https://pogledi.delo.si/kritike/kriticne-refleksije-o-danasnji-druzbi</a:t>
            </a:r>
            <a:endParaRPr lang="sl-SI" altLang="sl-SI" dirty="0" smtClean="0"/>
          </a:p>
        </p:txBody>
      </p:sp>
    </p:spTree>
    <p:extLst>
      <p:ext uri="{BB962C8B-B14F-4D97-AF65-F5344CB8AC3E}">
        <p14:creationId xmlns:p14="http://schemas.microsoft.com/office/powerpoint/2010/main" val="407517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ravokotnik 1"/>
          <p:cNvSpPr>
            <a:spLocks noChangeArrowheads="1"/>
          </p:cNvSpPr>
          <p:nvPr/>
        </p:nvSpPr>
        <p:spPr bwMode="auto">
          <a:xfrm>
            <a:off x="1077311" y="1780847"/>
            <a:ext cx="6173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2pPr>
            <a:lvl3pPr marL="1143000" indent="-228600" eaLnBrk="0" hangingPunct="0">
              <a:spcBef>
                <a:spcPct val="20000"/>
              </a:spcBef>
              <a:buClr>
                <a:schemeClr val="tx2"/>
              </a:buClr>
              <a:buFont typeface="Wingdings" panose="05000000000000000000" pitchFamily="2" charset="2"/>
              <a:buChar char="§"/>
              <a:defRPr sz="1600">
                <a:solidFill>
                  <a:schemeClr val="tx1"/>
                </a:solidFill>
                <a:latin typeface="Arial" panose="020B0604020202020204" pitchFamily="34" charset="0"/>
              </a:defRPr>
            </a:lvl3pPr>
            <a:lvl4pPr marL="1600200" indent="-228600" eaLnBrk="0" hangingPunct="0">
              <a:spcBef>
                <a:spcPct val="20000"/>
              </a:spcBef>
              <a:buClr>
                <a:schemeClr val="tx2"/>
              </a:buClr>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Bef>
                <a:spcPct val="20000"/>
              </a:spcBef>
              <a:buClr>
                <a:schemeClr val="tx2"/>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endParaRPr lang="sl-SI" altLang="sl-SI" sz="1800" dirty="0">
              <a:latin typeface="Tahoma" panose="020B0604030504040204" pitchFamily="34" charset="0"/>
            </a:endParaRPr>
          </a:p>
        </p:txBody>
      </p:sp>
      <p:sp>
        <p:nvSpPr>
          <p:cNvPr id="3" name="PoljeZBesedilom 2"/>
          <p:cNvSpPr txBox="1"/>
          <p:nvPr/>
        </p:nvSpPr>
        <p:spPr>
          <a:xfrm>
            <a:off x="1166648" y="1229710"/>
            <a:ext cx="5780690" cy="923330"/>
          </a:xfrm>
          <a:prstGeom prst="rect">
            <a:avLst/>
          </a:prstGeom>
          <a:noFill/>
        </p:spPr>
        <p:txBody>
          <a:bodyPr wrap="square" rtlCol="0">
            <a:spAutoFit/>
          </a:bodyPr>
          <a:lstStyle/>
          <a:p>
            <a:r>
              <a:rPr lang="sl-SI" dirty="0" smtClean="0"/>
              <a:t>Svoje znanje dopolni z i - učbenikom pod poglavjem KIPARSTVO. </a:t>
            </a:r>
          </a:p>
          <a:p>
            <a:r>
              <a:rPr lang="sl-SI" dirty="0">
                <a:hlinkClick r:id="rId2"/>
              </a:rPr>
              <a:t>https://eucbeniki.sio.si/lum/3382/index7.html</a:t>
            </a:r>
            <a:endParaRPr lang="sl-SI" dirty="0"/>
          </a:p>
        </p:txBody>
      </p:sp>
    </p:spTree>
    <p:extLst>
      <p:ext uri="{BB962C8B-B14F-4D97-AF65-F5344CB8AC3E}">
        <p14:creationId xmlns:p14="http://schemas.microsoft.com/office/powerpoint/2010/main" val="1233260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fontScale="90000"/>
          </a:bodyPr>
          <a:lstStyle/>
          <a:p>
            <a:pPr>
              <a:defRPr/>
            </a:pPr>
            <a:r>
              <a:rPr lang="sl-SI" altLang="sl-SI" b="1" dirty="0" smtClean="0">
                <a:solidFill>
                  <a:srgbClr val="660066"/>
                </a:solidFill>
              </a:rPr>
              <a:t> </a:t>
            </a:r>
            <a:r>
              <a:rPr lang="sl-SI" altLang="sl-SI" b="1" dirty="0" smtClean="0">
                <a:solidFill>
                  <a:schemeClr val="accent3">
                    <a:lumMod val="40000"/>
                    <a:lumOff val="60000"/>
                  </a:schemeClr>
                </a:solidFill>
                <a:latin typeface="Castellar" panose="020A0402060406010301" pitchFamily="18" charset="0"/>
              </a:rPr>
              <a:t>PO </a:t>
            </a:r>
            <a:r>
              <a:rPr lang="sl-SI" altLang="sl-SI" b="1" dirty="0" err="1" smtClean="0">
                <a:solidFill>
                  <a:schemeClr val="accent3">
                    <a:lumMod val="40000"/>
                    <a:lumOff val="60000"/>
                  </a:schemeClr>
                </a:solidFill>
                <a:latin typeface="Castellar" panose="020A0402060406010301" pitchFamily="18" charset="0"/>
              </a:rPr>
              <a:t>VLOgi</a:t>
            </a:r>
            <a:r>
              <a:rPr lang="sl-SI" altLang="sl-SI" b="1" dirty="0" smtClean="0">
                <a:solidFill>
                  <a:schemeClr val="accent3">
                    <a:lumMod val="40000"/>
                    <a:lumOff val="60000"/>
                  </a:schemeClr>
                </a:solidFill>
                <a:latin typeface="Castellar" panose="020A0402060406010301" pitchFamily="18" charset="0"/>
              </a:rPr>
              <a:t> </a:t>
            </a:r>
            <a:br>
              <a:rPr lang="sl-SI" altLang="sl-SI" b="1" dirty="0" smtClean="0">
                <a:solidFill>
                  <a:schemeClr val="accent3">
                    <a:lumMod val="40000"/>
                    <a:lumOff val="60000"/>
                  </a:schemeClr>
                </a:solidFill>
                <a:latin typeface="Castellar" panose="020A0402060406010301" pitchFamily="18" charset="0"/>
              </a:rPr>
            </a:br>
            <a:r>
              <a:rPr lang="sl-SI" altLang="sl-SI" sz="2400" b="1" dirty="0" smtClean="0">
                <a:solidFill>
                  <a:schemeClr val="tx1">
                    <a:lumMod val="75000"/>
                  </a:schemeClr>
                </a:solidFill>
                <a:latin typeface="Castellar" pitchFamily="18" charset="0"/>
              </a:rPr>
              <a:t>	              </a:t>
            </a:r>
            <a:endParaRPr lang="sl-SI" altLang="sl-SI" sz="2400" b="1" dirty="0">
              <a:solidFill>
                <a:schemeClr val="tx1">
                  <a:lumMod val="75000"/>
                </a:schemeClr>
              </a:solidFill>
              <a:latin typeface="Castellar" pitchFamily="18" charset="0"/>
            </a:endParaRPr>
          </a:p>
        </p:txBody>
      </p:sp>
      <p:sp>
        <p:nvSpPr>
          <p:cNvPr id="2" name="Označba mesta besedila 1"/>
          <p:cNvSpPr>
            <a:spLocks noGrp="1"/>
          </p:cNvSpPr>
          <p:nvPr>
            <p:ph type="body" idx="1"/>
          </p:nvPr>
        </p:nvSpPr>
        <p:spPr>
          <a:xfrm>
            <a:off x="913795" y="1885950"/>
            <a:ext cx="4110150" cy="576262"/>
          </a:xfrm>
        </p:spPr>
        <p:txBody>
          <a:bodyPr/>
          <a:lstStyle/>
          <a:p>
            <a:r>
              <a:rPr lang="sl-SI" altLang="sl-SI" b="1" dirty="0">
                <a:effectLst>
                  <a:outerShdw blurRad="38100" dist="38100" dir="2700000" algn="tl">
                    <a:srgbClr val="000000">
                      <a:alpha val="43137"/>
                    </a:srgbClr>
                  </a:outerShdw>
                </a:effectLst>
                <a:latin typeface="Castellar" pitchFamily="18" charset="0"/>
              </a:rPr>
              <a:t>SAMOSTOJNA PLASTIKA</a:t>
            </a:r>
            <a:endParaRPr lang="sl-SI" b="1" dirty="0">
              <a:effectLst>
                <a:outerShdw blurRad="38100" dist="38100" dir="2700000" algn="tl">
                  <a:srgbClr val="000000">
                    <a:alpha val="43137"/>
                  </a:srgbClr>
                </a:outerShdw>
              </a:effectLst>
            </a:endParaRPr>
          </a:p>
        </p:txBody>
      </p:sp>
      <p:sp>
        <p:nvSpPr>
          <p:cNvPr id="8" name="Označba mesta besedila 7"/>
          <p:cNvSpPr>
            <a:spLocks noGrp="1"/>
          </p:cNvSpPr>
          <p:nvPr>
            <p:ph type="body" sz="half" idx="15"/>
          </p:nvPr>
        </p:nvSpPr>
        <p:spPr>
          <a:xfrm>
            <a:off x="913795" y="2571750"/>
            <a:ext cx="4110150" cy="3219450"/>
          </a:xfrm>
        </p:spPr>
        <p:txBody>
          <a:bodyPr>
            <a:normAutofit/>
          </a:bodyPr>
          <a:lstStyle/>
          <a:p>
            <a:pPr lvl="0"/>
            <a:r>
              <a:rPr lang="sl-SI" sz="2000" b="1" dirty="0">
                <a:effectLst/>
              </a:rPr>
              <a:t>David, </a:t>
            </a:r>
            <a:r>
              <a:rPr lang="sl-SI" sz="2000" b="1" dirty="0" smtClean="0">
                <a:effectLst/>
              </a:rPr>
              <a:t>Michelangelo</a:t>
            </a:r>
          </a:p>
          <a:p>
            <a:pPr lvl="0"/>
            <a:endParaRPr lang="sl-SI" sz="2000" b="1" dirty="0">
              <a:effectLst/>
            </a:endParaRPr>
          </a:p>
          <a:p>
            <a:r>
              <a:rPr lang="sl-SI" sz="1800" u="sng" dirty="0">
                <a:effectLst/>
                <a:hlinkClick r:id="rId2"/>
              </a:rPr>
              <a:t>http://www.italianrenaissance.org/michelangelos-david/</a:t>
            </a:r>
            <a:endParaRPr lang="sl-SI" sz="1800" dirty="0"/>
          </a:p>
        </p:txBody>
      </p:sp>
      <p:sp>
        <p:nvSpPr>
          <p:cNvPr id="7" name="Označba mesta besedila 6"/>
          <p:cNvSpPr>
            <a:spLocks noGrp="1"/>
          </p:cNvSpPr>
          <p:nvPr>
            <p:ph type="body" sz="quarter" idx="13"/>
          </p:nvPr>
        </p:nvSpPr>
        <p:spPr>
          <a:xfrm>
            <a:off x="7378262" y="1885950"/>
            <a:ext cx="3889294" cy="576262"/>
          </a:xfrm>
        </p:spPr>
        <p:txBody>
          <a:bodyPr/>
          <a:lstStyle/>
          <a:p>
            <a:r>
              <a:rPr lang="sl-SI" altLang="sl-SI" b="1" dirty="0">
                <a:effectLst/>
                <a:latin typeface="Castellar" pitchFamily="18" charset="0"/>
              </a:rPr>
              <a:t>ARHITEKTURNA PLASTIKA</a:t>
            </a:r>
            <a:endParaRPr lang="sl-SI" b="1" dirty="0">
              <a:effectLst/>
            </a:endParaRPr>
          </a:p>
        </p:txBody>
      </p:sp>
      <p:sp>
        <p:nvSpPr>
          <p:cNvPr id="10" name="Označba mesta besedila 9"/>
          <p:cNvSpPr>
            <a:spLocks noGrp="1"/>
          </p:cNvSpPr>
          <p:nvPr>
            <p:ph type="body" sz="half" idx="17"/>
          </p:nvPr>
        </p:nvSpPr>
        <p:spPr>
          <a:xfrm>
            <a:off x="7378262" y="2571750"/>
            <a:ext cx="3889294" cy="3219450"/>
          </a:xfrm>
        </p:spPr>
        <p:txBody>
          <a:bodyPr>
            <a:normAutofit/>
          </a:bodyPr>
          <a:lstStyle/>
          <a:p>
            <a:pPr lvl="0"/>
            <a:r>
              <a:rPr lang="sl-SI" sz="1800" b="1" dirty="0">
                <a:effectLst/>
              </a:rPr>
              <a:t>Stolnica blažene device Marije, </a:t>
            </a:r>
            <a:r>
              <a:rPr lang="sl-SI" sz="1800" b="1" dirty="0" smtClean="0">
                <a:effectLst/>
              </a:rPr>
              <a:t>Chartres</a:t>
            </a:r>
          </a:p>
          <a:p>
            <a:pPr lvl="0"/>
            <a:endParaRPr lang="sl-SI" sz="1800" b="1" dirty="0">
              <a:effectLst/>
            </a:endParaRPr>
          </a:p>
          <a:p>
            <a:r>
              <a:rPr lang="sl-SI" sz="1600" u="sng" dirty="0">
                <a:effectLst/>
                <a:hlinkClick r:id="rId3"/>
              </a:rPr>
              <a:t>https://sl.wikipedia.org/wiki/Stolnica_bla%C5%BEene_Device_Marije,_Chartres</a:t>
            </a:r>
            <a:endParaRPr lang="sl-SI" sz="1600" dirty="0"/>
          </a:p>
        </p:txBody>
      </p:sp>
      <p:sp>
        <p:nvSpPr>
          <p:cNvPr id="3" name="Pravokotnik 2"/>
          <p:cNvSpPr/>
          <p:nvPr/>
        </p:nvSpPr>
        <p:spPr>
          <a:xfrm>
            <a:off x="6683375" y="2535621"/>
            <a:ext cx="3974115" cy="646331"/>
          </a:xfrm>
          <a:prstGeom prst="rect">
            <a:avLst/>
          </a:prstGeom>
        </p:spPr>
        <p:txBody>
          <a:bodyPr wrap="square">
            <a:spAutoFit/>
          </a:bodyPr>
          <a:lstStyle/>
          <a:p>
            <a:pPr>
              <a:defRPr/>
            </a:pPr>
            <a:r>
              <a:rPr lang="sl-SI" altLang="sl-SI" b="1" dirty="0">
                <a:solidFill>
                  <a:schemeClr val="tx1">
                    <a:lumMod val="75000"/>
                  </a:schemeClr>
                </a:solidFill>
                <a:latin typeface="Castellar" pitchFamily="18" charset="0"/>
              </a:rPr>
              <a:t/>
            </a:r>
            <a:br>
              <a:rPr lang="sl-SI" altLang="sl-SI" b="1" dirty="0">
                <a:solidFill>
                  <a:schemeClr val="tx1">
                    <a:lumMod val="75000"/>
                  </a:schemeClr>
                </a:solidFill>
                <a:latin typeface="Castellar" pitchFamily="18" charset="0"/>
              </a:rPr>
            </a:br>
            <a:endParaRPr lang="sl-SI" altLang="sl-SI" b="1" dirty="0">
              <a:solidFill>
                <a:schemeClr val="tx1">
                  <a:lumMod val="75000"/>
                </a:schemeClr>
              </a:solidFill>
              <a:latin typeface="Castellar" pitchFamily="18" charset="0"/>
            </a:endParaRPr>
          </a:p>
        </p:txBody>
      </p:sp>
      <p:sp>
        <p:nvSpPr>
          <p:cNvPr id="4" name="Pravokotnik 3"/>
          <p:cNvSpPr/>
          <p:nvPr/>
        </p:nvSpPr>
        <p:spPr>
          <a:xfrm>
            <a:off x="1663814" y="464427"/>
            <a:ext cx="3270579" cy="646331"/>
          </a:xfrm>
          <a:prstGeom prst="rect">
            <a:avLst/>
          </a:prstGeom>
        </p:spPr>
        <p:txBody>
          <a:bodyPr wrap="square">
            <a:spAutoFit/>
          </a:bodyPr>
          <a:lstStyle/>
          <a:p>
            <a:r>
              <a:rPr lang="sl-SI" altLang="sl-SI" b="1" dirty="0">
                <a:solidFill>
                  <a:schemeClr val="tx1">
                    <a:lumMod val="75000"/>
                  </a:schemeClr>
                </a:solidFill>
                <a:latin typeface="Castellar" pitchFamily="18" charset="0"/>
              </a:rPr>
              <a:t/>
            </a:r>
            <a:br>
              <a:rPr lang="sl-SI" altLang="sl-SI" b="1" dirty="0">
                <a:solidFill>
                  <a:schemeClr val="tx1">
                    <a:lumMod val="75000"/>
                  </a:schemeClr>
                </a:solidFill>
                <a:latin typeface="Castellar" pitchFamily="18" charset="0"/>
              </a:rPr>
            </a:br>
            <a:endParaRPr lang="sl-SI" dirty="0"/>
          </a:p>
        </p:txBody>
      </p:sp>
    </p:spTree>
    <p:extLst>
      <p:ext uri="{BB962C8B-B14F-4D97-AF65-F5344CB8AC3E}">
        <p14:creationId xmlns:p14="http://schemas.microsoft.com/office/powerpoint/2010/main" val="2800037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kril">
  <a:themeElements>
    <a:clrScheme name="Skril">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kril">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kril">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Skril</Template>
  <TotalTime>442</TotalTime>
  <Words>726</Words>
  <Application>Microsoft Office PowerPoint</Application>
  <PresentationFormat>Širokozaslonsko</PresentationFormat>
  <Paragraphs>156</Paragraphs>
  <Slides>15</Slides>
  <Notes>1</Notes>
  <HiddenSlides>0</HiddenSlides>
  <MMClips>0</MMClips>
  <ScaleCrop>false</ScaleCrop>
  <HeadingPairs>
    <vt:vector size="6" baseType="variant">
      <vt:variant>
        <vt:lpstr>Uporabljene pisave</vt:lpstr>
      </vt:variant>
      <vt:variant>
        <vt:i4>9</vt:i4>
      </vt:variant>
      <vt:variant>
        <vt:lpstr>Tema</vt:lpstr>
      </vt:variant>
      <vt:variant>
        <vt:i4>1</vt:i4>
      </vt:variant>
      <vt:variant>
        <vt:lpstr>Naslovi diapozitivov</vt:lpstr>
      </vt:variant>
      <vt:variant>
        <vt:i4>15</vt:i4>
      </vt:variant>
    </vt:vector>
  </HeadingPairs>
  <TitlesOfParts>
    <vt:vector size="25" baseType="lpstr">
      <vt:lpstr>Arial</vt:lpstr>
      <vt:lpstr>Calibri</vt:lpstr>
      <vt:lpstr>Calisto MT</vt:lpstr>
      <vt:lpstr>Castellar</vt:lpstr>
      <vt:lpstr>Tahoma</vt:lpstr>
      <vt:lpstr>Times New Roman</vt:lpstr>
      <vt:lpstr>Trebuchet MS</vt:lpstr>
      <vt:lpstr>Wingdings</vt:lpstr>
      <vt:lpstr>Wingdings 2</vt:lpstr>
      <vt:lpstr>Skril</vt:lpstr>
      <vt:lpstr>KIPARSTVO PLASTIKA SKULPTURA</vt:lpstr>
      <vt:lpstr>cilji</vt:lpstr>
      <vt:lpstr>VRSTE KIPARSTVA Osnovna delitev</vt:lpstr>
      <vt:lpstr>Chen Wenling , What You See Might Not Be Real”  </vt:lpstr>
      <vt:lpstr>RELIEF</vt:lpstr>
      <vt:lpstr>PowerPointova predstavitev</vt:lpstr>
      <vt:lpstr>Postavitev elementov po širšem prostoru galerije oz. instalacije</vt:lpstr>
      <vt:lpstr>PowerPointova predstavitev</vt:lpstr>
      <vt:lpstr> PO VLOgi                 </vt:lpstr>
      <vt:lpstr>  PO velikosti </vt:lpstr>
      <vt:lpstr>KIPARSKE NALOGE</vt:lpstr>
      <vt:lpstr>TEHNIKE</vt:lpstr>
      <vt:lpstr>PowerPointova predstavitev</vt:lpstr>
      <vt:lpstr>BARVA</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Jasmina Žagar</dc:creator>
  <cp:lastModifiedBy>Jasmina Žagar</cp:lastModifiedBy>
  <cp:revision>16</cp:revision>
  <dcterms:created xsi:type="dcterms:W3CDTF">2020-02-27T13:34:50Z</dcterms:created>
  <dcterms:modified xsi:type="dcterms:W3CDTF">2020-02-27T20:57:11Z</dcterms:modified>
</cp:coreProperties>
</file>