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508D2-71D7-4E33-B383-CD4E0F5E74A1}" type="doc">
      <dgm:prSet loTypeId="urn:microsoft.com/office/officeart/2008/layout/RadialCluster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sl-SI"/>
        </a:p>
      </dgm:t>
    </dgm:pt>
    <dgm:pt modelId="{7D3B5479-2F34-4E45-9453-EC5143BBCA8C}">
      <dgm:prSet phldrT="[besedilo]"/>
      <dgm:spPr/>
      <dgm:t>
        <a:bodyPr/>
        <a:lstStyle/>
        <a:p>
          <a:r>
            <a:rPr lang="sl-SI" dirty="0" smtClean="0"/>
            <a:t>Tlorisi arhitekturnih prostorov</a:t>
          </a:r>
          <a:endParaRPr lang="sl-SI" dirty="0"/>
        </a:p>
      </dgm:t>
    </dgm:pt>
    <dgm:pt modelId="{E2AB459B-0062-4BAE-B742-BA7605CE2718}" type="parTrans" cxnId="{F61CAC30-7FFF-4EB2-A186-2046AFC173C3}">
      <dgm:prSet/>
      <dgm:spPr/>
      <dgm:t>
        <a:bodyPr/>
        <a:lstStyle/>
        <a:p>
          <a:endParaRPr lang="sl-SI"/>
        </a:p>
      </dgm:t>
    </dgm:pt>
    <dgm:pt modelId="{A902DFF6-745F-4FAE-A809-FED16BD5B713}" type="sibTrans" cxnId="{F61CAC30-7FFF-4EB2-A186-2046AFC173C3}">
      <dgm:prSet/>
      <dgm:spPr/>
      <dgm:t>
        <a:bodyPr/>
        <a:lstStyle/>
        <a:p>
          <a:endParaRPr lang="sl-SI"/>
        </a:p>
      </dgm:t>
    </dgm:pt>
    <dgm:pt modelId="{A03DCDE1-C452-44B3-98D2-B96A09E39BB2}">
      <dgm:prSet phldrT="[besedilo]" phldr="1"/>
      <dgm:spPr/>
      <dgm:t>
        <a:bodyPr/>
        <a:lstStyle/>
        <a:p>
          <a:endParaRPr lang="sl-SI"/>
        </a:p>
      </dgm:t>
    </dgm:pt>
    <dgm:pt modelId="{2609B415-73E5-4387-AC87-50561E46A535}" type="parTrans" cxnId="{19D9A809-F4C7-49AB-BEA3-8909135E8477}">
      <dgm:prSet/>
      <dgm:spPr/>
      <dgm:t>
        <a:bodyPr/>
        <a:lstStyle/>
        <a:p>
          <a:endParaRPr lang="sl-SI"/>
        </a:p>
      </dgm:t>
    </dgm:pt>
    <dgm:pt modelId="{239EBCB7-4948-49CC-A1E0-CED63BEF0DD4}" type="sibTrans" cxnId="{19D9A809-F4C7-49AB-BEA3-8909135E8477}">
      <dgm:prSet/>
      <dgm:spPr/>
      <dgm:t>
        <a:bodyPr/>
        <a:lstStyle/>
        <a:p>
          <a:endParaRPr lang="sl-SI"/>
        </a:p>
      </dgm:t>
    </dgm:pt>
    <dgm:pt modelId="{9F06BF98-39AB-4C6C-9FDF-39314B6E5888}">
      <dgm:prSet phldrT="[besedilo]" phldr="1"/>
      <dgm:spPr/>
      <dgm:t>
        <a:bodyPr/>
        <a:lstStyle/>
        <a:p>
          <a:endParaRPr lang="sl-SI" dirty="0"/>
        </a:p>
      </dgm:t>
    </dgm:pt>
    <dgm:pt modelId="{5273FF55-6CC6-4A28-AB77-51241BC0D962}" type="parTrans" cxnId="{A37D1B66-D58B-44A4-A2B0-43E1CB89699E}">
      <dgm:prSet/>
      <dgm:spPr/>
      <dgm:t>
        <a:bodyPr/>
        <a:lstStyle/>
        <a:p>
          <a:endParaRPr lang="sl-SI"/>
        </a:p>
      </dgm:t>
    </dgm:pt>
    <dgm:pt modelId="{CAB0A81D-BB15-4FAE-B82E-3A52C52EC24D}" type="sibTrans" cxnId="{A37D1B66-D58B-44A4-A2B0-43E1CB89699E}">
      <dgm:prSet/>
      <dgm:spPr/>
      <dgm:t>
        <a:bodyPr/>
        <a:lstStyle/>
        <a:p>
          <a:endParaRPr lang="sl-SI"/>
        </a:p>
      </dgm:t>
    </dgm:pt>
    <dgm:pt modelId="{1C591631-1F2A-407D-9304-C15240201FDC}">
      <dgm:prSet phldrT="[besedilo]" phldr="1"/>
      <dgm:spPr/>
      <dgm:t>
        <a:bodyPr/>
        <a:lstStyle/>
        <a:p>
          <a:endParaRPr lang="sl-SI"/>
        </a:p>
      </dgm:t>
    </dgm:pt>
    <dgm:pt modelId="{D3A0EE78-A4D1-464F-8021-5C2A196686E8}" type="parTrans" cxnId="{3F437819-036D-44F8-8F57-6AFE1BEE61E1}">
      <dgm:prSet/>
      <dgm:spPr/>
      <dgm:t>
        <a:bodyPr/>
        <a:lstStyle/>
        <a:p>
          <a:endParaRPr lang="sl-SI"/>
        </a:p>
      </dgm:t>
    </dgm:pt>
    <dgm:pt modelId="{AC1D05DA-F176-40CB-8FD8-2673EA3F5CC8}" type="sibTrans" cxnId="{3F437819-036D-44F8-8F57-6AFE1BEE61E1}">
      <dgm:prSet/>
      <dgm:spPr/>
      <dgm:t>
        <a:bodyPr/>
        <a:lstStyle/>
        <a:p>
          <a:endParaRPr lang="sl-SI"/>
        </a:p>
      </dgm:t>
    </dgm:pt>
    <dgm:pt modelId="{6BDEC094-7F59-4796-8473-FCB50732F86C}">
      <dgm:prSet phldrT="[besedilo]" phldr="1"/>
      <dgm:spPr/>
      <dgm:t>
        <a:bodyPr/>
        <a:lstStyle/>
        <a:p>
          <a:endParaRPr lang="sl-SI"/>
        </a:p>
      </dgm:t>
    </dgm:pt>
    <dgm:pt modelId="{D46DB1AB-6674-4E0D-8761-04EFE7251761}" type="parTrans" cxnId="{136E1AC7-C088-476C-82CB-BDC19C4B70C8}">
      <dgm:prSet/>
      <dgm:spPr/>
      <dgm:t>
        <a:bodyPr/>
        <a:lstStyle/>
        <a:p>
          <a:endParaRPr lang="sl-SI"/>
        </a:p>
      </dgm:t>
    </dgm:pt>
    <dgm:pt modelId="{DFD4345E-CCE0-4032-9568-81A79E7A92D0}" type="sibTrans" cxnId="{136E1AC7-C088-476C-82CB-BDC19C4B70C8}">
      <dgm:prSet/>
      <dgm:spPr/>
      <dgm:t>
        <a:bodyPr/>
        <a:lstStyle/>
        <a:p>
          <a:endParaRPr lang="sl-SI"/>
        </a:p>
      </dgm:t>
    </dgm:pt>
    <dgm:pt modelId="{E6B81EA9-2DE1-4AE4-A8C1-DEDC9E3B1CB5}">
      <dgm:prSet/>
      <dgm:spPr/>
      <dgm:t>
        <a:bodyPr/>
        <a:lstStyle/>
        <a:p>
          <a:endParaRPr lang="sl-SI"/>
        </a:p>
      </dgm:t>
    </dgm:pt>
    <dgm:pt modelId="{7BDA8588-233D-4159-AF55-1234DF719337}" type="parTrans" cxnId="{31AF5D19-FC98-42B4-B747-747D6F37697A}">
      <dgm:prSet/>
      <dgm:spPr/>
      <dgm:t>
        <a:bodyPr/>
        <a:lstStyle/>
        <a:p>
          <a:endParaRPr lang="sl-SI"/>
        </a:p>
      </dgm:t>
    </dgm:pt>
    <dgm:pt modelId="{883A3AF1-8786-4FAB-94A1-70357F1E083F}" type="sibTrans" cxnId="{31AF5D19-FC98-42B4-B747-747D6F37697A}">
      <dgm:prSet/>
      <dgm:spPr/>
      <dgm:t>
        <a:bodyPr/>
        <a:lstStyle/>
        <a:p>
          <a:endParaRPr lang="sl-SI"/>
        </a:p>
      </dgm:t>
    </dgm:pt>
    <dgm:pt modelId="{E5281A33-4455-4130-AF33-0C5F65AA373F}" type="pres">
      <dgm:prSet presAssocID="{D45508D2-71D7-4E33-B383-CD4E0F5E74A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sl-SI"/>
        </a:p>
      </dgm:t>
    </dgm:pt>
    <dgm:pt modelId="{B9AE132C-BC9A-4411-8932-75D597506A6D}" type="pres">
      <dgm:prSet presAssocID="{7D3B5479-2F34-4E45-9453-EC5143BBCA8C}" presName="singleCycle" presStyleCnt="0"/>
      <dgm:spPr/>
    </dgm:pt>
    <dgm:pt modelId="{71EC603F-1498-4309-B794-30FB08A11E5C}" type="pres">
      <dgm:prSet presAssocID="{7D3B5479-2F34-4E45-9453-EC5143BBCA8C}" presName="singleCenter" presStyleLbl="node1" presStyleIdx="0" presStyleCnt="6" custLinFactNeighborX="0" custLinFactNeighborY="-1448">
        <dgm:presLayoutVars>
          <dgm:chMax val="7"/>
          <dgm:chPref val="7"/>
        </dgm:presLayoutVars>
      </dgm:prSet>
      <dgm:spPr/>
      <dgm:t>
        <a:bodyPr/>
        <a:lstStyle/>
        <a:p>
          <a:endParaRPr lang="sl-SI"/>
        </a:p>
      </dgm:t>
    </dgm:pt>
    <dgm:pt modelId="{80AEE9EC-BC2D-423C-94DF-5294A9217D91}" type="pres">
      <dgm:prSet presAssocID="{2609B415-73E5-4387-AC87-50561E46A535}" presName="Name56" presStyleLbl="parChTrans1D2" presStyleIdx="0" presStyleCnt="5"/>
      <dgm:spPr/>
      <dgm:t>
        <a:bodyPr/>
        <a:lstStyle/>
        <a:p>
          <a:endParaRPr lang="sl-SI"/>
        </a:p>
      </dgm:t>
    </dgm:pt>
    <dgm:pt modelId="{2FE998F9-9924-45D5-A567-62204CC906BF}" type="pres">
      <dgm:prSet presAssocID="{A03DCDE1-C452-44B3-98D2-B96A09E39BB2}" presName="text0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92DD3AE-047E-431B-B96F-DE44173CB46A}" type="pres">
      <dgm:prSet presAssocID="{5273FF55-6CC6-4A28-AB77-51241BC0D962}" presName="Name56" presStyleLbl="parChTrans1D2" presStyleIdx="1" presStyleCnt="5"/>
      <dgm:spPr/>
      <dgm:t>
        <a:bodyPr/>
        <a:lstStyle/>
        <a:p>
          <a:endParaRPr lang="sl-SI"/>
        </a:p>
      </dgm:t>
    </dgm:pt>
    <dgm:pt modelId="{B4C3DAC0-4B91-4597-A7C8-D46913909CB5}" type="pres">
      <dgm:prSet presAssocID="{9F06BF98-39AB-4C6C-9FDF-39314B6E5888}" presName="text0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4601390-77D6-4756-9076-D23E7AF5EFAC}" type="pres">
      <dgm:prSet presAssocID="{D3A0EE78-A4D1-464F-8021-5C2A196686E8}" presName="Name56" presStyleLbl="parChTrans1D2" presStyleIdx="2" presStyleCnt="5"/>
      <dgm:spPr/>
      <dgm:t>
        <a:bodyPr/>
        <a:lstStyle/>
        <a:p>
          <a:endParaRPr lang="sl-SI"/>
        </a:p>
      </dgm:t>
    </dgm:pt>
    <dgm:pt modelId="{E9ED9F6A-6C9F-4684-990A-322F73B043EF}" type="pres">
      <dgm:prSet presAssocID="{1C591631-1F2A-407D-9304-C15240201FDC}" presName="text0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D0F68366-60E4-46C2-9F48-DC731F333AC0}" type="pres">
      <dgm:prSet presAssocID="{D46DB1AB-6674-4E0D-8761-04EFE7251761}" presName="Name56" presStyleLbl="parChTrans1D2" presStyleIdx="3" presStyleCnt="5"/>
      <dgm:spPr/>
      <dgm:t>
        <a:bodyPr/>
        <a:lstStyle/>
        <a:p>
          <a:endParaRPr lang="sl-SI"/>
        </a:p>
      </dgm:t>
    </dgm:pt>
    <dgm:pt modelId="{0FD68A03-AB53-4AB1-930B-7D0A71D56F26}" type="pres">
      <dgm:prSet presAssocID="{6BDEC094-7F59-4796-8473-FCB50732F86C}" presName="text0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6DE376A-0289-4779-BF69-4742DC2E54E1}" type="pres">
      <dgm:prSet presAssocID="{7BDA8588-233D-4159-AF55-1234DF719337}" presName="Name56" presStyleLbl="parChTrans1D2" presStyleIdx="4" presStyleCnt="5"/>
      <dgm:spPr/>
      <dgm:t>
        <a:bodyPr/>
        <a:lstStyle/>
        <a:p>
          <a:endParaRPr lang="sl-SI"/>
        </a:p>
      </dgm:t>
    </dgm:pt>
    <dgm:pt modelId="{CFC5B28D-7925-47D4-B464-C44EE01664D5}" type="pres">
      <dgm:prSet presAssocID="{E6B81EA9-2DE1-4AE4-A8C1-DEDC9E3B1CB5}" presName="text0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8A2BD195-CE5F-4C7B-977C-87CDB3A430A4}" type="presOf" srcId="{D45508D2-71D7-4E33-B383-CD4E0F5E74A1}" destId="{E5281A33-4455-4130-AF33-0C5F65AA373F}" srcOrd="0" destOrd="0" presId="urn:microsoft.com/office/officeart/2008/layout/RadialCluster"/>
    <dgm:cxn modelId="{136E1AC7-C088-476C-82CB-BDC19C4B70C8}" srcId="{7D3B5479-2F34-4E45-9453-EC5143BBCA8C}" destId="{6BDEC094-7F59-4796-8473-FCB50732F86C}" srcOrd="3" destOrd="0" parTransId="{D46DB1AB-6674-4E0D-8761-04EFE7251761}" sibTransId="{DFD4345E-CCE0-4032-9568-81A79E7A92D0}"/>
    <dgm:cxn modelId="{F577974B-3299-4B94-8EFD-60F479E4943C}" type="presOf" srcId="{9F06BF98-39AB-4C6C-9FDF-39314B6E5888}" destId="{B4C3DAC0-4B91-4597-A7C8-D46913909CB5}" srcOrd="0" destOrd="0" presId="urn:microsoft.com/office/officeart/2008/layout/RadialCluster"/>
    <dgm:cxn modelId="{A919F624-2BC6-423F-8065-914CCB5D6D2A}" type="presOf" srcId="{1C591631-1F2A-407D-9304-C15240201FDC}" destId="{E9ED9F6A-6C9F-4684-990A-322F73B043EF}" srcOrd="0" destOrd="0" presId="urn:microsoft.com/office/officeart/2008/layout/RadialCluster"/>
    <dgm:cxn modelId="{751FF396-2F09-42B1-B8FB-B0219A8D28DE}" type="presOf" srcId="{D3A0EE78-A4D1-464F-8021-5C2A196686E8}" destId="{B4601390-77D6-4756-9076-D23E7AF5EFAC}" srcOrd="0" destOrd="0" presId="urn:microsoft.com/office/officeart/2008/layout/RadialCluster"/>
    <dgm:cxn modelId="{148CD222-2DCE-4463-AFF3-08B68039B906}" type="presOf" srcId="{2609B415-73E5-4387-AC87-50561E46A535}" destId="{80AEE9EC-BC2D-423C-94DF-5294A9217D91}" srcOrd="0" destOrd="0" presId="urn:microsoft.com/office/officeart/2008/layout/RadialCluster"/>
    <dgm:cxn modelId="{7263AB62-A6B8-49FE-995E-648362936DEC}" type="presOf" srcId="{6BDEC094-7F59-4796-8473-FCB50732F86C}" destId="{0FD68A03-AB53-4AB1-930B-7D0A71D56F26}" srcOrd="0" destOrd="0" presId="urn:microsoft.com/office/officeart/2008/layout/RadialCluster"/>
    <dgm:cxn modelId="{4FA90E80-18C1-40F2-83C1-AA9663192F65}" type="presOf" srcId="{7BDA8588-233D-4159-AF55-1234DF719337}" destId="{A6DE376A-0289-4779-BF69-4742DC2E54E1}" srcOrd="0" destOrd="0" presId="urn:microsoft.com/office/officeart/2008/layout/RadialCluster"/>
    <dgm:cxn modelId="{A37D1B66-D58B-44A4-A2B0-43E1CB89699E}" srcId="{7D3B5479-2F34-4E45-9453-EC5143BBCA8C}" destId="{9F06BF98-39AB-4C6C-9FDF-39314B6E5888}" srcOrd="1" destOrd="0" parTransId="{5273FF55-6CC6-4A28-AB77-51241BC0D962}" sibTransId="{CAB0A81D-BB15-4FAE-B82E-3A52C52EC24D}"/>
    <dgm:cxn modelId="{31AF5D19-FC98-42B4-B747-747D6F37697A}" srcId="{7D3B5479-2F34-4E45-9453-EC5143BBCA8C}" destId="{E6B81EA9-2DE1-4AE4-A8C1-DEDC9E3B1CB5}" srcOrd="4" destOrd="0" parTransId="{7BDA8588-233D-4159-AF55-1234DF719337}" sibTransId="{883A3AF1-8786-4FAB-94A1-70357F1E083F}"/>
    <dgm:cxn modelId="{3F437819-036D-44F8-8F57-6AFE1BEE61E1}" srcId="{7D3B5479-2F34-4E45-9453-EC5143BBCA8C}" destId="{1C591631-1F2A-407D-9304-C15240201FDC}" srcOrd="2" destOrd="0" parTransId="{D3A0EE78-A4D1-464F-8021-5C2A196686E8}" sibTransId="{AC1D05DA-F176-40CB-8FD8-2673EA3F5CC8}"/>
    <dgm:cxn modelId="{124D276D-8CA5-4B58-BA73-58BB5361BE6A}" type="presOf" srcId="{A03DCDE1-C452-44B3-98D2-B96A09E39BB2}" destId="{2FE998F9-9924-45D5-A567-62204CC906BF}" srcOrd="0" destOrd="0" presId="urn:microsoft.com/office/officeart/2008/layout/RadialCluster"/>
    <dgm:cxn modelId="{F0E09FA5-A2E2-4C8B-A10F-0288D846F317}" type="presOf" srcId="{7D3B5479-2F34-4E45-9453-EC5143BBCA8C}" destId="{71EC603F-1498-4309-B794-30FB08A11E5C}" srcOrd="0" destOrd="0" presId="urn:microsoft.com/office/officeart/2008/layout/RadialCluster"/>
    <dgm:cxn modelId="{214C07B7-5231-4F96-9D4B-25A1E7782ADB}" type="presOf" srcId="{D46DB1AB-6674-4E0D-8761-04EFE7251761}" destId="{D0F68366-60E4-46C2-9F48-DC731F333AC0}" srcOrd="0" destOrd="0" presId="urn:microsoft.com/office/officeart/2008/layout/RadialCluster"/>
    <dgm:cxn modelId="{AFD07E54-3184-418A-B5EC-FDAF0EC15417}" type="presOf" srcId="{5273FF55-6CC6-4A28-AB77-51241BC0D962}" destId="{B92DD3AE-047E-431B-B96F-DE44173CB46A}" srcOrd="0" destOrd="0" presId="urn:microsoft.com/office/officeart/2008/layout/RadialCluster"/>
    <dgm:cxn modelId="{19D9A809-F4C7-49AB-BEA3-8909135E8477}" srcId="{7D3B5479-2F34-4E45-9453-EC5143BBCA8C}" destId="{A03DCDE1-C452-44B3-98D2-B96A09E39BB2}" srcOrd="0" destOrd="0" parTransId="{2609B415-73E5-4387-AC87-50561E46A535}" sibTransId="{239EBCB7-4948-49CC-A1E0-CED63BEF0DD4}"/>
    <dgm:cxn modelId="{1DFB2A54-117D-4A3A-B4AF-8D1159B654CE}" type="presOf" srcId="{E6B81EA9-2DE1-4AE4-A8C1-DEDC9E3B1CB5}" destId="{CFC5B28D-7925-47D4-B464-C44EE01664D5}" srcOrd="0" destOrd="0" presId="urn:microsoft.com/office/officeart/2008/layout/RadialCluster"/>
    <dgm:cxn modelId="{F61CAC30-7FFF-4EB2-A186-2046AFC173C3}" srcId="{D45508D2-71D7-4E33-B383-CD4E0F5E74A1}" destId="{7D3B5479-2F34-4E45-9453-EC5143BBCA8C}" srcOrd="0" destOrd="0" parTransId="{E2AB459B-0062-4BAE-B742-BA7605CE2718}" sibTransId="{A902DFF6-745F-4FAE-A809-FED16BD5B713}"/>
    <dgm:cxn modelId="{8EBDCD5A-3D19-473B-AFFD-35389BBC18B1}" type="presParOf" srcId="{E5281A33-4455-4130-AF33-0C5F65AA373F}" destId="{B9AE132C-BC9A-4411-8932-75D597506A6D}" srcOrd="0" destOrd="0" presId="urn:microsoft.com/office/officeart/2008/layout/RadialCluster"/>
    <dgm:cxn modelId="{6DA1D9CB-422A-4714-860F-4302ED37C151}" type="presParOf" srcId="{B9AE132C-BC9A-4411-8932-75D597506A6D}" destId="{71EC603F-1498-4309-B794-30FB08A11E5C}" srcOrd="0" destOrd="0" presId="urn:microsoft.com/office/officeart/2008/layout/RadialCluster"/>
    <dgm:cxn modelId="{9EE938CC-1506-4437-A8CE-A627FADB29FF}" type="presParOf" srcId="{B9AE132C-BC9A-4411-8932-75D597506A6D}" destId="{80AEE9EC-BC2D-423C-94DF-5294A9217D91}" srcOrd="1" destOrd="0" presId="urn:microsoft.com/office/officeart/2008/layout/RadialCluster"/>
    <dgm:cxn modelId="{4950397C-725D-401D-9A87-F35507F45D18}" type="presParOf" srcId="{B9AE132C-BC9A-4411-8932-75D597506A6D}" destId="{2FE998F9-9924-45D5-A567-62204CC906BF}" srcOrd="2" destOrd="0" presId="urn:microsoft.com/office/officeart/2008/layout/RadialCluster"/>
    <dgm:cxn modelId="{A60229F2-DD9D-4A72-A515-8A2C9A56D861}" type="presParOf" srcId="{B9AE132C-BC9A-4411-8932-75D597506A6D}" destId="{B92DD3AE-047E-431B-B96F-DE44173CB46A}" srcOrd="3" destOrd="0" presId="urn:microsoft.com/office/officeart/2008/layout/RadialCluster"/>
    <dgm:cxn modelId="{A80BFC1E-1353-4AE3-8634-C9D59A05D4A8}" type="presParOf" srcId="{B9AE132C-BC9A-4411-8932-75D597506A6D}" destId="{B4C3DAC0-4B91-4597-A7C8-D46913909CB5}" srcOrd="4" destOrd="0" presId="urn:microsoft.com/office/officeart/2008/layout/RadialCluster"/>
    <dgm:cxn modelId="{ADDC9659-042A-4044-9D47-DD16A77CFBF5}" type="presParOf" srcId="{B9AE132C-BC9A-4411-8932-75D597506A6D}" destId="{B4601390-77D6-4756-9076-D23E7AF5EFAC}" srcOrd="5" destOrd="0" presId="urn:microsoft.com/office/officeart/2008/layout/RadialCluster"/>
    <dgm:cxn modelId="{2ABE13E1-45EC-474A-8B35-581AAE430EEC}" type="presParOf" srcId="{B9AE132C-BC9A-4411-8932-75D597506A6D}" destId="{E9ED9F6A-6C9F-4684-990A-322F73B043EF}" srcOrd="6" destOrd="0" presId="urn:microsoft.com/office/officeart/2008/layout/RadialCluster"/>
    <dgm:cxn modelId="{396B41F9-7915-4700-823C-74CF395E112F}" type="presParOf" srcId="{B9AE132C-BC9A-4411-8932-75D597506A6D}" destId="{D0F68366-60E4-46C2-9F48-DC731F333AC0}" srcOrd="7" destOrd="0" presId="urn:microsoft.com/office/officeart/2008/layout/RadialCluster"/>
    <dgm:cxn modelId="{E482AEB7-01EA-4C24-9173-C6654D73E45D}" type="presParOf" srcId="{B9AE132C-BC9A-4411-8932-75D597506A6D}" destId="{0FD68A03-AB53-4AB1-930B-7D0A71D56F26}" srcOrd="8" destOrd="0" presId="urn:microsoft.com/office/officeart/2008/layout/RadialCluster"/>
    <dgm:cxn modelId="{66F5B807-6D6B-4915-830A-78187189A344}" type="presParOf" srcId="{B9AE132C-BC9A-4411-8932-75D597506A6D}" destId="{A6DE376A-0289-4779-BF69-4742DC2E54E1}" srcOrd="9" destOrd="0" presId="urn:microsoft.com/office/officeart/2008/layout/RadialCluster"/>
    <dgm:cxn modelId="{6B162BE2-CB35-49CC-9254-A7202588183C}" type="presParOf" srcId="{B9AE132C-BC9A-4411-8932-75D597506A6D}" destId="{CFC5B28D-7925-47D4-B464-C44EE01664D5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EC603F-1498-4309-B794-30FB08A11E5C}">
      <dsp:nvSpPr>
        <dsp:cNvPr id="0" name=""/>
        <dsp:cNvSpPr/>
      </dsp:nvSpPr>
      <dsp:spPr>
        <a:xfrm>
          <a:off x="1307310" y="1888029"/>
          <a:ext cx="1120551" cy="11205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300" kern="1200" dirty="0" smtClean="0"/>
            <a:t>Tlorisi arhitekturnih prostorov</a:t>
          </a:r>
          <a:endParaRPr lang="sl-SI" sz="1300" kern="1200" dirty="0"/>
        </a:p>
      </dsp:txBody>
      <dsp:txXfrm>
        <a:off x="1362011" y="1942730"/>
        <a:ext cx="1011149" cy="1011149"/>
      </dsp:txXfrm>
    </dsp:sp>
    <dsp:sp modelId="{80AEE9EC-BC2D-423C-94DF-5294A9217D91}">
      <dsp:nvSpPr>
        <dsp:cNvPr id="0" name=""/>
        <dsp:cNvSpPr/>
      </dsp:nvSpPr>
      <dsp:spPr>
        <a:xfrm rot="16200000">
          <a:off x="1573888" y="1594331"/>
          <a:ext cx="5873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7396" y="0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E998F9-9924-45D5-A567-62204CC906BF}">
      <dsp:nvSpPr>
        <dsp:cNvPr id="0" name=""/>
        <dsp:cNvSpPr/>
      </dsp:nvSpPr>
      <dsp:spPr>
        <a:xfrm>
          <a:off x="1492201" y="549863"/>
          <a:ext cx="750769" cy="75076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100" kern="1200"/>
        </a:p>
      </dsp:txBody>
      <dsp:txXfrm>
        <a:off x="1528851" y="586513"/>
        <a:ext cx="677469" cy="677469"/>
      </dsp:txXfrm>
    </dsp:sp>
    <dsp:sp modelId="{B92DD3AE-047E-431B-B96F-DE44173CB46A}">
      <dsp:nvSpPr>
        <dsp:cNvPr id="0" name=""/>
        <dsp:cNvSpPr/>
      </dsp:nvSpPr>
      <dsp:spPr>
        <a:xfrm rot="20615515">
          <a:off x="2416058" y="2201451"/>
          <a:ext cx="5796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9660" y="0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C3DAC0-4B91-4597-A7C8-D46913909CB5}">
      <dsp:nvSpPr>
        <dsp:cNvPr id="0" name=""/>
        <dsp:cNvSpPr/>
      </dsp:nvSpPr>
      <dsp:spPr>
        <a:xfrm>
          <a:off x="2983915" y="1633656"/>
          <a:ext cx="750769" cy="75076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100" kern="1200" dirty="0"/>
        </a:p>
      </dsp:txBody>
      <dsp:txXfrm>
        <a:off x="3020565" y="1670306"/>
        <a:ext cx="677469" cy="677469"/>
      </dsp:txXfrm>
    </dsp:sp>
    <dsp:sp modelId="{B4601390-77D6-4756-9076-D23E7AF5EFAC}">
      <dsp:nvSpPr>
        <dsp:cNvPr id="0" name=""/>
        <dsp:cNvSpPr/>
      </dsp:nvSpPr>
      <dsp:spPr>
        <a:xfrm rot="3297173">
          <a:off x="2162115" y="3197926"/>
          <a:ext cx="46256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2561" y="0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ED9F6A-6C9F-4684-990A-322F73B043EF}">
      <dsp:nvSpPr>
        <dsp:cNvPr id="0" name=""/>
        <dsp:cNvSpPr/>
      </dsp:nvSpPr>
      <dsp:spPr>
        <a:xfrm>
          <a:off x="2414131" y="3387271"/>
          <a:ext cx="750769" cy="75076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100" kern="1200"/>
        </a:p>
      </dsp:txBody>
      <dsp:txXfrm>
        <a:off x="2450781" y="3423921"/>
        <a:ext cx="677469" cy="677469"/>
      </dsp:txXfrm>
    </dsp:sp>
    <dsp:sp modelId="{D0F68366-60E4-46C2-9F48-DC731F333AC0}">
      <dsp:nvSpPr>
        <dsp:cNvPr id="0" name=""/>
        <dsp:cNvSpPr/>
      </dsp:nvSpPr>
      <dsp:spPr>
        <a:xfrm rot="7502827">
          <a:off x="1110496" y="3197926"/>
          <a:ext cx="46256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2561" y="0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D68A03-AB53-4AB1-930B-7D0A71D56F26}">
      <dsp:nvSpPr>
        <dsp:cNvPr id="0" name=""/>
        <dsp:cNvSpPr/>
      </dsp:nvSpPr>
      <dsp:spPr>
        <a:xfrm>
          <a:off x="570271" y="3387271"/>
          <a:ext cx="750769" cy="75076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100" kern="1200"/>
        </a:p>
      </dsp:txBody>
      <dsp:txXfrm>
        <a:off x="606921" y="3423921"/>
        <a:ext cx="677469" cy="677469"/>
      </dsp:txXfrm>
    </dsp:sp>
    <dsp:sp modelId="{A6DE376A-0289-4779-BF69-4742DC2E54E1}">
      <dsp:nvSpPr>
        <dsp:cNvPr id="0" name=""/>
        <dsp:cNvSpPr/>
      </dsp:nvSpPr>
      <dsp:spPr>
        <a:xfrm rot="11784485">
          <a:off x="739453" y="2201451"/>
          <a:ext cx="5796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9660" y="0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C5B28D-7925-47D4-B464-C44EE01664D5}">
      <dsp:nvSpPr>
        <dsp:cNvPr id="0" name=""/>
        <dsp:cNvSpPr/>
      </dsp:nvSpPr>
      <dsp:spPr>
        <a:xfrm>
          <a:off x="487" y="1633656"/>
          <a:ext cx="750769" cy="75076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3600" kern="1200"/>
        </a:p>
      </dsp:txBody>
      <dsp:txXfrm>
        <a:off x="37137" y="1670306"/>
        <a:ext cx="677469" cy="6774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5506-6365-451F-A38C-163517956C97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C0C2-4EC6-463C-8D4E-3D8FA76B8C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4675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5506-6365-451F-A38C-163517956C97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C0C2-4EC6-463C-8D4E-3D8FA76B8C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94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5506-6365-451F-A38C-163517956C97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C0C2-4EC6-463C-8D4E-3D8FA76B8C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231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5506-6365-451F-A38C-163517956C97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C0C2-4EC6-463C-8D4E-3D8FA76B8C0F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3122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5506-6365-451F-A38C-163517956C97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C0C2-4EC6-463C-8D4E-3D8FA76B8C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58187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5506-6365-451F-A38C-163517956C97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C0C2-4EC6-463C-8D4E-3D8FA76B8C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7122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5506-6365-451F-A38C-163517956C97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C0C2-4EC6-463C-8D4E-3D8FA76B8C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58464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5506-6365-451F-A38C-163517956C97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C0C2-4EC6-463C-8D4E-3D8FA76B8C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7308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5506-6365-451F-A38C-163517956C97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C0C2-4EC6-463C-8D4E-3D8FA76B8C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1359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5506-6365-451F-A38C-163517956C97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C0C2-4EC6-463C-8D4E-3D8FA76B8C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4971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5506-6365-451F-A38C-163517956C97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C0C2-4EC6-463C-8D4E-3D8FA76B8C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697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5506-6365-451F-A38C-163517956C97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C0C2-4EC6-463C-8D4E-3D8FA76B8C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7179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5506-6365-451F-A38C-163517956C97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C0C2-4EC6-463C-8D4E-3D8FA76B8C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66946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5506-6365-451F-A38C-163517956C97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C0C2-4EC6-463C-8D4E-3D8FA76B8C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6998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5506-6365-451F-A38C-163517956C97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C0C2-4EC6-463C-8D4E-3D8FA76B8C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05583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5506-6365-451F-A38C-163517956C97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C0C2-4EC6-463C-8D4E-3D8FA76B8C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988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5506-6365-451F-A38C-163517956C97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C0C2-4EC6-463C-8D4E-3D8FA76B8C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0611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BDE5506-6365-451F-A38C-163517956C97}" type="datetimeFigureOut">
              <a:rPr lang="sl-SI" smtClean="0"/>
              <a:t>26. 02. 2020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208BC0C2-4EC6-463C-8D4E-3D8FA76B8C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9557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hyperlink" Target="https://eucbeniki.sio.si/lum/3384/index1.html" TargetMode="External"/><Relationship Id="rId12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sl.wikipedia.org/wiki/Jo%C5%BEe_Ple%C4%8Dnik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ha0NsYXS5c" TargetMode="External"/><Relationship Id="rId7" Type="http://schemas.openxmlformats.org/officeDocument/2006/relationships/hyperlink" Target="https://eucbeniki.sio.si/lum/3384/index7.html" TargetMode="External"/><Relationship Id="rId2" Type="http://schemas.openxmlformats.org/officeDocument/2006/relationships/hyperlink" Target="https://eucbeniki.sio.si/lum/3384/index1.html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eucbeniki.sio.si/lum/3384/index8.html" TargetMode="External"/><Relationship Id="rId5" Type="http://schemas.openxmlformats.org/officeDocument/2006/relationships/hyperlink" Target="https://eucbeniki.sio.si/lum/3384/index6.html" TargetMode="External"/><Relationship Id="rId4" Type="http://schemas.openxmlformats.org/officeDocument/2006/relationships/hyperlink" Target="https://www.youtube.com/watch?v=9MgDN2Rjk4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ucbeniki.sio.si/lum/3384/index3.html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ucbeniki.sio.si/lum/3384/index4.html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ucbeniki.sio.si/lum/3384/index4.html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ucbeniki.sio.si/lum/3384/index5.htm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PROSTORSKO OBLIKOVANJE</a:t>
            </a:r>
            <a:endParaRPr lang="sl-SI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Podnaslov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116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mtClean="0">
                <a:latin typeface="Castellar" panose="020A0402060406010301" pitchFamily="18" charset="0"/>
              </a:rPr>
              <a:t>cilji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Dijak:</a:t>
            </a:r>
          </a:p>
          <a:p>
            <a:r>
              <a:rPr lang="sl-SI" dirty="0" smtClean="0"/>
              <a:t>pozna </a:t>
            </a:r>
            <a:r>
              <a:rPr lang="sl-SI" dirty="0" smtClean="0"/>
              <a:t>načine gradnje, konstrukcijske elemente, </a:t>
            </a:r>
            <a:r>
              <a:rPr lang="sl-SI" dirty="0" smtClean="0"/>
              <a:t>materiale;</a:t>
            </a:r>
            <a:endParaRPr lang="sl-SI" dirty="0" smtClean="0"/>
          </a:p>
          <a:p>
            <a:r>
              <a:rPr lang="sl-SI" dirty="0" smtClean="0"/>
              <a:t>prepozna tipe </a:t>
            </a:r>
            <a:r>
              <a:rPr lang="sl-SI" dirty="0" smtClean="0"/>
              <a:t>naselij;</a:t>
            </a:r>
            <a:endParaRPr lang="sl-SI" dirty="0" smtClean="0"/>
          </a:p>
          <a:p>
            <a:r>
              <a:rPr lang="sl-SI" dirty="0" smtClean="0"/>
              <a:t> </a:t>
            </a:r>
            <a:r>
              <a:rPr lang="pl-PL" dirty="0" smtClean="0"/>
              <a:t>razširi </a:t>
            </a:r>
            <a:r>
              <a:rPr lang="pl-PL" dirty="0"/>
              <a:t>znanje o naravnem in kulturnem </a:t>
            </a:r>
            <a:r>
              <a:rPr lang="pl-PL" dirty="0" smtClean="0"/>
              <a:t>prostoru;</a:t>
            </a:r>
            <a:endParaRPr lang="pl-PL" dirty="0"/>
          </a:p>
          <a:p>
            <a:r>
              <a:rPr lang="sl-SI" dirty="0" smtClean="0"/>
              <a:t>poglobi </a:t>
            </a:r>
            <a:r>
              <a:rPr lang="sl-SI" dirty="0"/>
              <a:t>znanje o arhitekturnih elementih in elementih </a:t>
            </a:r>
            <a:r>
              <a:rPr lang="sl-SI" dirty="0" smtClean="0"/>
              <a:t>urbanizma;</a:t>
            </a:r>
            <a:endParaRPr lang="sl-SI" dirty="0" smtClean="0"/>
          </a:p>
          <a:p>
            <a:r>
              <a:rPr lang="sl-SI" dirty="0" smtClean="0"/>
              <a:t>izdela zasnovo sodobnega parka z vključenimi likovnimi spremenljivkami </a:t>
            </a:r>
            <a:r>
              <a:rPr lang="sl-SI" smtClean="0"/>
              <a:t>in </a:t>
            </a:r>
            <a:r>
              <a:rPr lang="sl-SI" smtClean="0"/>
              <a:t>oblikovnimi načeli;</a:t>
            </a:r>
            <a:endParaRPr lang="sl-SI" dirty="0" smtClean="0"/>
          </a:p>
          <a:p>
            <a:endParaRPr lang="sl-SI" dirty="0"/>
          </a:p>
          <a:p>
            <a:pPr eaLnBrk="1" hangingPunct="1"/>
            <a:endParaRPr lang="sl-SI" altLang="sl-SI" dirty="0" smtClean="0"/>
          </a:p>
        </p:txBody>
      </p:sp>
    </p:spTree>
    <p:extLst>
      <p:ext uri="{BB962C8B-B14F-4D97-AF65-F5344CB8AC3E}">
        <p14:creationId xmlns:p14="http://schemas.microsoft.com/office/powerpoint/2010/main" val="398895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>
            <p:extLst/>
          </p:nvPr>
        </p:nvGraphicFramePr>
        <p:xfrm>
          <a:off x="7294032" y="1243070"/>
          <a:ext cx="3735173" cy="4687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281939"/>
          </a:xfrm>
        </p:spPr>
        <p:txBody>
          <a:bodyPr/>
          <a:lstStyle/>
          <a:p>
            <a:r>
              <a:rPr lang="sl-SI" b="1" dirty="0" smtClean="0">
                <a:solidFill>
                  <a:schemeClr val="tx1">
                    <a:lumMod val="85000"/>
                  </a:schemeClr>
                </a:solidFill>
              </a:rPr>
              <a:t>ARHITEKTURNI PROSTOR</a:t>
            </a:r>
            <a:endParaRPr lang="sl-SI" b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6" name="Označba mesta besedila 5"/>
          <p:cNvSpPr>
            <a:spLocks noGrp="1"/>
          </p:cNvSpPr>
          <p:nvPr>
            <p:ph type="body" sz="half" idx="2"/>
          </p:nvPr>
        </p:nvSpPr>
        <p:spPr>
          <a:xfrm>
            <a:off x="886525" y="2076628"/>
            <a:ext cx="5934949" cy="4087663"/>
          </a:xfrm>
        </p:spPr>
        <p:txBody>
          <a:bodyPr>
            <a:normAutofit fontScale="85000" lnSpcReduction="20000"/>
          </a:bodyPr>
          <a:lstStyle/>
          <a:p>
            <a:r>
              <a:rPr lang="sl-SI" sz="2800" dirty="0" smtClean="0"/>
              <a:t>Arhitekturni prostor je določen z </a:t>
            </a:r>
            <a:r>
              <a:rPr lang="sl-SI" sz="2800" b="1" dirty="0" smtClean="0"/>
              <a:t>obliko, konstrukcijo in funkcijo</a:t>
            </a:r>
            <a:r>
              <a:rPr lang="sl-SI" sz="2800" dirty="0" smtClean="0"/>
              <a:t>.</a:t>
            </a:r>
          </a:p>
          <a:p>
            <a:r>
              <a:rPr lang="sl-SI" sz="1500" dirty="0" smtClean="0"/>
              <a:t>Primere posameznih arhitekturnih spomenikov si oglej v učbeniku za likovno snovanje </a:t>
            </a:r>
            <a:r>
              <a:rPr lang="sl-SI" sz="1500" b="1" dirty="0" smtClean="0">
                <a:solidFill>
                  <a:schemeClr val="accent2">
                    <a:lumMod val="75000"/>
                  </a:schemeClr>
                </a:solidFill>
              </a:rPr>
              <a:t>LIKOVNI POGLEDI stran 82 – 90.</a:t>
            </a:r>
          </a:p>
          <a:p>
            <a:endParaRPr lang="sl-SI" sz="2000" dirty="0"/>
          </a:p>
          <a:p>
            <a:r>
              <a:rPr lang="sl-SI" sz="2000" dirty="0" smtClean="0"/>
              <a:t>Glede na položaj je</a:t>
            </a:r>
          </a:p>
          <a:p>
            <a:r>
              <a:rPr lang="sl-SI" sz="2000" dirty="0" smtClean="0"/>
              <a:t> notranji in zunanji.</a:t>
            </a:r>
          </a:p>
          <a:p>
            <a:endParaRPr lang="sl-SI" sz="2000" dirty="0"/>
          </a:p>
          <a:p>
            <a:endParaRPr lang="sl-SI" sz="2000" dirty="0" smtClean="0"/>
          </a:p>
          <a:p>
            <a:r>
              <a:rPr lang="sl-SI" sz="2000" dirty="0" smtClean="0"/>
              <a:t>Soustvarja ga vrsta arhitekturnih elementov.</a:t>
            </a:r>
          </a:p>
          <a:p>
            <a:endParaRPr lang="sl-SI" dirty="0"/>
          </a:p>
          <a:p>
            <a:r>
              <a:rPr lang="sl-SI" dirty="0" smtClean="0"/>
              <a:t>Arhitekturne elemente si oglej v I – UČBENIKU :</a:t>
            </a:r>
          </a:p>
          <a:p>
            <a:r>
              <a:rPr lang="sl-SI" dirty="0">
                <a:hlinkClick r:id="rId7"/>
              </a:rPr>
              <a:t>https://</a:t>
            </a:r>
            <a:r>
              <a:rPr lang="sl-SI" dirty="0" smtClean="0">
                <a:hlinkClick r:id="rId7"/>
              </a:rPr>
              <a:t>eucbeniki.sio.si/lum/3384/index1.html</a:t>
            </a:r>
            <a:endParaRPr lang="sl-SI" dirty="0" smtClean="0"/>
          </a:p>
          <a:p>
            <a:endParaRPr lang="sl-SI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1559" y="4561488"/>
            <a:ext cx="809296" cy="122189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4032" y="2542492"/>
            <a:ext cx="922106" cy="133834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05676" y="2263515"/>
            <a:ext cx="935289" cy="1470766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4543" y="4561488"/>
            <a:ext cx="901901" cy="1128639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6444" y="1419850"/>
            <a:ext cx="790350" cy="1196543"/>
          </a:xfrm>
          <a:prstGeom prst="rect">
            <a:avLst/>
          </a:prstGeom>
        </p:spPr>
      </p:pic>
      <p:sp>
        <p:nvSpPr>
          <p:cNvPr id="2" name="Pravokotnik 1"/>
          <p:cNvSpPr/>
          <p:nvPr/>
        </p:nvSpPr>
        <p:spPr>
          <a:xfrm>
            <a:off x="575180" y="3493268"/>
            <a:ext cx="1793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6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https://eucbeniki.sio.si/lum/3384/index1.html</a:t>
            </a:r>
            <a:endParaRPr lang="sl-SI" sz="1600" dirty="0"/>
          </a:p>
        </p:txBody>
      </p:sp>
      <p:sp>
        <p:nvSpPr>
          <p:cNvPr id="3" name="Pravokotnik 2"/>
          <p:cNvSpPr/>
          <p:nvPr/>
        </p:nvSpPr>
        <p:spPr>
          <a:xfrm>
            <a:off x="5181452" y="3493268"/>
            <a:ext cx="16400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600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https://eucbeniki.sio.si/lum/3384/index1.html</a:t>
            </a:r>
            <a:endParaRPr lang="sl-SI" sz="1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904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chemeClr val="tx1">
                    <a:lumMod val="65000"/>
                  </a:schemeClr>
                </a:solidFill>
              </a:rPr>
              <a:t>FUNKCIJE ARHITEKTURNIH PROSTOROV</a:t>
            </a:r>
            <a:endParaRPr lang="sl-SI" b="1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sl-SI" dirty="0"/>
          </a:p>
          <a:p>
            <a:endParaRPr lang="sl-SI" dirty="0"/>
          </a:p>
          <a:p>
            <a:r>
              <a:rPr lang="sl-SI" sz="2000" dirty="0" smtClean="0"/>
              <a:t>Arhitekturne </a:t>
            </a:r>
            <a:r>
              <a:rPr lang="sl-SI" sz="2000" dirty="0"/>
              <a:t>prostore delimo na </a:t>
            </a:r>
            <a:r>
              <a:rPr lang="sl-SI" sz="2000" b="1" dirty="0">
                <a:solidFill>
                  <a:schemeClr val="accent2">
                    <a:lumMod val="75000"/>
                  </a:schemeClr>
                </a:solidFill>
              </a:rPr>
              <a:t>profane</a:t>
            </a:r>
            <a:r>
              <a:rPr lang="sl-SI" sz="2000" dirty="0"/>
              <a:t> (neposvečene ali navadne, npr. stanovanjske, gospodarske, tehnične, rekreacijske …) ter </a:t>
            </a:r>
            <a:r>
              <a:rPr lang="sl-SI" sz="2000" b="1" dirty="0">
                <a:solidFill>
                  <a:schemeClr val="accent2">
                    <a:lumMod val="75000"/>
                  </a:schemeClr>
                </a:solidFill>
              </a:rPr>
              <a:t>sakralne</a:t>
            </a:r>
            <a:r>
              <a:rPr lang="sl-SI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sz="2000" dirty="0"/>
              <a:t>(posvečene, npr. kapele, cerkve, svetišča).</a:t>
            </a:r>
          </a:p>
          <a:p>
            <a:endParaRPr lang="sl-SI" dirty="0"/>
          </a:p>
        </p:txBody>
      </p:sp>
      <p:sp>
        <p:nvSpPr>
          <p:cNvPr id="6" name="Pravokotnik 5"/>
          <p:cNvSpPr/>
          <p:nvPr/>
        </p:nvSpPr>
        <p:spPr>
          <a:xfrm>
            <a:off x="7294517" y="2439261"/>
            <a:ext cx="36109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400" dirty="0" smtClean="0"/>
              <a:t>Jože Plečnik, Cerkev </a:t>
            </a:r>
            <a:r>
              <a:rPr lang="sl-SI" sz="1400" dirty="0"/>
              <a:t>Srca Jezusovega v Pragi</a:t>
            </a:r>
          </a:p>
        </p:txBody>
      </p:sp>
      <p:sp>
        <p:nvSpPr>
          <p:cNvPr id="8" name="Pravokotnik 7"/>
          <p:cNvSpPr/>
          <p:nvPr/>
        </p:nvSpPr>
        <p:spPr>
          <a:xfrm>
            <a:off x="7567798" y="5347317"/>
            <a:ext cx="3278526" cy="320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sl-SI" sz="1400" dirty="0">
                <a:ea typeface="Calibri" panose="020F0502020204030204" pitchFamily="34" charset="0"/>
                <a:cs typeface="Times New Roman" panose="02020603050405020304" pitchFamily="18" charset="0"/>
              </a:rPr>
              <a:t>Jože Plečnik, </a:t>
            </a:r>
            <a:r>
              <a:rPr lang="sl-SI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Zacherlova</a:t>
            </a:r>
            <a:r>
              <a:rPr lang="sl-SI" sz="1400" dirty="0">
                <a:ea typeface="Calibri" panose="020F0502020204030204" pitchFamily="34" charset="0"/>
                <a:cs typeface="Times New Roman" panose="02020603050405020304" pitchFamily="18" charset="0"/>
              </a:rPr>
              <a:t> hiša na Dunaju</a:t>
            </a:r>
          </a:p>
        </p:txBody>
      </p:sp>
      <p:sp>
        <p:nvSpPr>
          <p:cNvPr id="3" name="Pravokotnik 2"/>
          <p:cNvSpPr/>
          <p:nvPr/>
        </p:nvSpPr>
        <p:spPr>
          <a:xfrm>
            <a:off x="7725103" y="868996"/>
            <a:ext cx="27326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https://sl.wikipedia.org/wiki/Jo%C5%BEe_Ple%C4%8Dnik</a:t>
            </a:r>
            <a:endParaRPr lang="sl-SI" dirty="0"/>
          </a:p>
        </p:txBody>
      </p:sp>
      <p:sp>
        <p:nvSpPr>
          <p:cNvPr id="9" name="Pravokotnik 8"/>
          <p:cNvSpPr/>
          <p:nvPr/>
        </p:nvSpPr>
        <p:spPr>
          <a:xfrm>
            <a:off x="7691015" y="4069439"/>
            <a:ext cx="30320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sl-SI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sl.wikipedia.org/wiki/Jo%C5%BEe_Ple%C4%8Dnik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28924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kupina 10"/>
          <p:cNvGrpSpPr/>
          <p:nvPr/>
        </p:nvGrpSpPr>
        <p:grpSpPr>
          <a:xfrm>
            <a:off x="5749020" y="1877167"/>
            <a:ext cx="4300228" cy="4444651"/>
            <a:chOff x="5528294" y="1520557"/>
            <a:chExt cx="4300228" cy="4444651"/>
          </a:xfrm>
        </p:grpSpPr>
        <p:sp>
          <p:nvSpPr>
            <p:cNvPr id="13" name="Prostoročno 12"/>
            <p:cNvSpPr/>
            <p:nvPr/>
          </p:nvSpPr>
          <p:spPr>
            <a:xfrm>
              <a:off x="5528294" y="1742475"/>
              <a:ext cx="1352962" cy="1686530"/>
            </a:xfrm>
            <a:custGeom>
              <a:avLst/>
              <a:gdLst>
                <a:gd name="connsiteX0" fmla="*/ 0 w 1352962"/>
                <a:gd name="connsiteY0" fmla="*/ 0 h 1686530"/>
                <a:gd name="connsiteX1" fmla="*/ 1352962 w 1352962"/>
                <a:gd name="connsiteY1" fmla="*/ 0 h 1686530"/>
                <a:gd name="connsiteX2" fmla="*/ 1352962 w 1352962"/>
                <a:gd name="connsiteY2" fmla="*/ 1686530 h 1686530"/>
                <a:gd name="connsiteX3" fmla="*/ 0 w 1352962"/>
                <a:gd name="connsiteY3" fmla="*/ 1686530 h 1686530"/>
                <a:gd name="connsiteX4" fmla="*/ 0 w 1352962"/>
                <a:gd name="connsiteY4" fmla="*/ 0 h 1686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2962" h="1686530">
                  <a:moveTo>
                    <a:pt x="0" y="0"/>
                  </a:moveTo>
                  <a:lnTo>
                    <a:pt x="1352962" y="0"/>
                  </a:lnTo>
                  <a:lnTo>
                    <a:pt x="1352962" y="1686530"/>
                  </a:lnTo>
                  <a:lnTo>
                    <a:pt x="0" y="168653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2000" b="1" kern="1200" dirty="0" smtClean="0"/>
                <a:t>NOSILNI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1800" kern="1200" dirty="0" smtClean="0"/>
                <a:t>Steber, stena, slop, pilaster</a:t>
              </a:r>
            </a:p>
          </p:txBody>
        </p:sp>
        <p:sp>
          <p:nvSpPr>
            <p:cNvPr id="15" name="Prostoročno 14"/>
            <p:cNvSpPr/>
            <p:nvPr/>
          </p:nvSpPr>
          <p:spPr>
            <a:xfrm>
              <a:off x="8533012" y="1520557"/>
              <a:ext cx="1295510" cy="1836300"/>
            </a:xfrm>
            <a:custGeom>
              <a:avLst/>
              <a:gdLst>
                <a:gd name="connsiteX0" fmla="*/ 0 w 1295510"/>
                <a:gd name="connsiteY0" fmla="*/ 0 h 1836300"/>
                <a:gd name="connsiteX1" fmla="*/ 1295510 w 1295510"/>
                <a:gd name="connsiteY1" fmla="*/ 0 h 1836300"/>
                <a:gd name="connsiteX2" fmla="*/ 1295510 w 1295510"/>
                <a:gd name="connsiteY2" fmla="*/ 1836300 h 1836300"/>
                <a:gd name="connsiteX3" fmla="*/ 0 w 1295510"/>
                <a:gd name="connsiteY3" fmla="*/ 1836300 h 1836300"/>
                <a:gd name="connsiteX4" fmla="*/ 0 w 1295510"/>
                <a:gd name="connsiteY4" fmla="*/ 0 h 183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5510" h="1836300">
                  <a:moveTo>
                    <a:pt x="0" y="0"/>
                  </a:moveTo>
                  <a:lnTo>
                    <a:pt x="1295510" y="0"/>
                  </a:lnTo>
                  <a:lnTo>
                    <a:pt x="1295510" y="1836300"/>
                  </a:lnTo>
                  <a:lnTo>
                    <a:pt x="0" y="18363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l-SI" sz="2000" b="1" kern="1200" dirty="0" smtClean="0"/>
                <a:t>NOŠENI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l-SI" sz="1800" kern="1200" dirty="0" smtClean="0"/>
                <a:t>Strop, obok, streha, </a:t>
              </a:r>
              <a:r>
                <a:rPr lang="sl-SI" sz="1800" kern="1200" dirty="0" err="1" smtClean="0"/>
                <a:t>ahitrav</a:t>
              </a:r>
              <a:r>
                <a:rPr lang="sl-SI" sz="1800" kern="1200" dirty="0" smtClean="0"/>
                <a:t> kupola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l-SI" sz="1500" kern="1200" dirty="0"/>
            </a:p>
          </p:txBody>
        </p:sp>
        <p:sp>
          <p:nvSpPr>
            <p:cNvPr id="17" name="Prostoročno 16"/>
            <p:cNvSpPr/>
            <p:nvPr/>
          </p:nvSpPr>
          <p:spPr>
            <a:xfrm>
              <a:off x="6978653" y="4396357"/>
              <a:ext cx="1610375" cy="1568851"/>
            </a:xfrm>
            <a:custGeom>
              <a:avLst/>
              <a:gdLst>
                <a:gd name="connsiteX0" fmla="*/ 0 w 1610375"/>
                <a:gd name="connsiteY0" fmla="*/ 0 h 1568851"/>
                <a:gd name="connsiteX1" fmla="*/ 1610375 w 1610375"/>
                <a:gd name="connsiteY1" fmla="*/ 0 h 1568851"/>
                <a:gd name="connsiteX2" fmla="*/ 1610375 w 1610375"/>
                <a:gd name="connsiteY2" fmla="*/ 1568851 h 1568851"/>
                <a:gd name="connsiteX3" fmla="*/ 0 w 1610375"/>
                <a:gd name="connsiteY3" fmla="*/ 1568851 h 1568851"/>
                <a:gd name="connsiteX4" fmla="*/ 0 w 1610375"/>
                <a:gd name="connsiteY4" fmla="*/ 0 h 156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0375" h="1568851">
                  <a:moveTo>
                    <a:pt x="0" y="0"/>
                  </a:moveTo>
                  <a:lnTo>
                    <a:pt x="1610375" y="0"/>
                  </a:lnTo>
                  <a:lnTo>
                    <a:pt x="1610375" y="1568851"/>
                  </a:lnTo>
                  <a:lnTo>
                    <a:pt x="0" y="156885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2000" b="1" kern="1200" dirty="0" smtClean="0"/>
                <a:t>ODPRTINE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1800" b="1" kern="1200" dirty="0" smtClean="0"/>
                <a:t>Okno, line, vrata, arkade</a:t>
              </a:r>
              <a:endParaRPr lang="sl-SI" sz="1800" b="1" kern="1200" dirty="0"/>
            </a:p>
          </p:txBody>
        </p:sp>
      </p:grpSp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913795" y="609600"/>
            <a:ext cx="3941837" cy="1821918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solidFill>
                  <a:schemeClr val="tx1">
                    <a:lumMod val="85000"/>
                  </a:schemeClr>
                </a:solidFill>
              </a:rPr>
              <a:t>KONSTRUKCIJSKI ELEMENTI</a:t>
            </a:r>
            <a:endParaRPr lang="sl-SI" sz="3200" b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9" name="Označba mesta besedila 8"/>
          <p:cNvSpPr>
            <a:spLocks noGrp="1"/>
          </p:cNvSpPr>
          <p:nvPr>
            <p:ph type="body" sz="half" idx="2"/>
          </p:nvPr>
        </p:nvSpPr>
        <p:spPr>
          <a:xfrm>
            <a:off x="1031269" y="2743200"/>
            <a:ext cx="4224187" cy="3920359"/>
          </a:xfrm>
        </p:spPr>
        <p:txBody>
          <a:bodyPr>
            <a:normAutofit fontScale="92500" lnSpcReduction="10000"/>
          </a:bodyPr>
          <a:lstStyle/>
          <a:p>
            <a:r>
              <a:rPr lang="sl-SI" sz="2000" dirty="0" smtClean="0"/>
              <a:t>Zgodovinsko opredeli uporabo konstrukcije. Pomagaj si z i- učbenikom:</a:t>
            </a:r>
          </a:p>
          <a:p>
            <a:r>
              <a:rPr lang="sl-SI" sz="2000" dirty="0">
                <a:hlinkClick r:id="rId2"/>
              </a:rPr>
              <a:t>https://</a:t>
            </a:r>
            <a:r>
              <a:rPr lang="sl-SI" sz="2000" dirty="0" smtClean="0">
                <a:hlinkClick r:id="rId2"/>
              </a:rPr>
              <a:t>eucbeniki.sio.si/lum/3384/index1.html</a:t>
            </a:r>
            <a:endParaRPr lang="sl-SI" sz="2000" dirty="0" smtClean="0"/>
          </a:p>
          <a:p>
            <a:endParaRPr lang="sl-SI" dirty="0"/>
          </a:p>
          <a:p>
            <a:r>
              <a:rPr lang="sl-SI" sz="1500" dirty="0" smtClean="0"/>
              <a:t>Kakšne materiale so arhitekti uporabljali nekoč in danes?</a:t>
            </a:r>
          </a:p>
          <a:p>
            <a:r>
              <a:rPr lang="sl-SI" sz="1500" dirty="0" smtClean="0"/>
              <a:t>Oglej si primere v videu:</a:t>
            </a:r>
          </a:p>
          <a:p>
            <a:r>
              <a:rPr lang="sl-SI" sz="1500" dirty="0">
                <a:hlinkClick r:id="rId3"/>
              </a:rPr>
              <a:t>https://</a:t>
            </a:r>
            <a:r>
              <a:rPr lang="sl-SI" sz="1500" dirty="0" smtClean="0">
                <a:hlinkClick r:id="rId3"/>
              </a:rPr>
              <a:t>www.youtube.com/watch?v=hha0NsYXS5c</a:t>
            </a:r>
            <a:endParaRPr lang="sl-SI" sz="1500" dirty="0" smtClean="0"/>
          </a:p>
          <a:p>
            <a:r>
              <a:rPr lang="sl-SI" sz="1500" dirty="0" smtClean="0"/>
              <a:t>In </a:t>
            </a:r>
          </a:p>
          <a:p>
            <a:r>
              <a:rPr lang="sl-SI" sz="1500" dirty="0">
                <a:hlinkClick r:id="rId4"/>
              </a:rPr>
              <a:t>https://</a:t>
            </a:r>
            <a:r>
              <a:rPr lang="sl-SI" sz="1500" dirty="0" smtClean="0">
                <a:hlinkClick r:id="rId4"/>
              </a:rPr>
              <a:t>www.youtube.com/watch?v=9MgDN2Rjk44</a:t>
            </a:r>
            <a:endParaRPr lang="sl-SI" sz="1500" dirty="0" smtClean="0"/>
          </a:p>
          <a:p>
            <a:endParaRPr lang="sl-SI" dirty="0" smtClean="0"/>
          </a:p>
          <a:p>
            <a:endParaRPr lang="sl-SI" dirty="0"/>
          </a:p>
        </p:txBody>
      </p:sp>
      <p:sp>
        <p:nvSpPr>
          <p:cNvPr id="3" name="Pravokotnik 2"/>
          <p:cNvSpPr/>
          <p:nvPr/>
        </p:nvSpPr>
        <p:spPr>
          <a:xfrm>
            <a:off x="6507388" y="1175755"/>
            <a:ext cx="20928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https://eucbeniki.sio.si/lum/3384/index6.html</a:t>
            </a:r>
            <a:endParaRPr lang="sl-SI" dirty="0"/>
          </a:p>
        </p:txBody>
      </p:sp>
      <p:sp>
        <p:nvSpPr>
          <p:cNvPr id="8" name="Pravokotnik 7"/>
          <p:cNvSpPr/>
          <p:nvPr/>
        </p:nvSpPr>
        <p:spPr>
          <a:xfrm>
            <a:off x="10049248" y="1520559"/>
            <a:ext cx="19245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https://eucbeniki.sio.si/lum/3384/index8.html</a:t>
            </a:r>
            <a:endParaRPr lang="sl-SI" dirty="0"/>
          </a:p>
        </p:txBody>
      </p:sp>
      <p:sp>
        <p:nvSpPr>
          <p:cNvPr id="10" name="Pravokotnik 9"/>
          <p:cNvSpPr/>
          <p:nvPr/>
        </p:nvSpPr>
        <p:spPr>
          <a:xfrm>
            <a:off x="8879493" y="4241714"/>
            <a:ext cx="2271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u="sng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https://eucbeniki.sio.si/lum/3384/index7.html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659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dirty="0" smtClean="0">
                <a:solidFill>
                  <a:schemeClr val="tx1">
                    <a:lumMod val="85000"/>
                  </a:schemeClr>
                </a:solidFill>
              </a:rPr>
              <a:t>NASELJA NA SLOVENSKEM</a:t>
            </a:r>
            <a:endParaRPr lang="sl-SI" sz="3200" b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r>
              <a:rPr lang="sl-SI" dirty="0" smtClean="0">
                <a:solidFill>
                  <a:schemeClr val="tx1"/>
                </a:solidFill>
                <a:effectLst/>
              </a:rPr>
              <a:t>Arhitektura je tesno povezana z </a:t>
            </a:r>
            <a:r>
              <a:rPr lang="sl-SI" b="1" dirty="0" smtClean="0">
                <a:solidFill>
                  <a:schemeClr val="tx1"/>
                </a:solidFill>
                <a:effectLst/>
              </a:rPr>
              <a:t>NAMENOM</a:t>
            </a:r>
            <a:r>
              <a:rPr lang="sl-SI" b="1" dirty="0">
                <a:solidFill>
                  <a:schemeClr val="tx1"/>
                </a:solidFill>
                <a:effectLst/>
              </a:rPr>
              <a:t>, RAZPOLOŽLJIVIMI TEHNIKAMI IN </a:t>
            </a:r>
            <a:r>
              <a:rPr lang="sl-SI" b="1" dirty="0" smtClean="0">
                <a:solidFill>
                  <a:schemeClr val="tx1"/>
                </a:solidFill>
                <a:effectLst/>
              </a:rPr>
              <a:t>MATERIALI.</a:t>
            </a:r>
            <a:endParaRPr lang="sl-SI" b="1" dirty="0">
              <a:solidFill>
                <a:schemeClr val="tx1"/>
              </a:solidFill>
              <a:effectLst/>
            </a:endParaRPr>
          </a:p>
          <a:p>
            <a:pPr>
              <a:defRPr/>
            </a:pPr>
            <a:r>
              <a:rPr lang="sl-SI" dirty="0">
                <a:solidFill>
                  <a:schemeClr val="tx1"/>
                </a:solidFill>
                <a:effectLst/>
              </a:rPr>
              <a:t>Na uresničitve vpliva </a:t>
            </a:r>
            <a:r>
              <a:rPr lang="sl-SI" b="1" dirty="0" smtClean="0">
                <a:solidFill>
                  <a:schemeClr val="tx1"/>
                </a:solidFill>
                <a:effectLst/>
              </a:rPr>
              <a:t>OKOLJE</a:t>
            </a:r>
          </a:p>
          <a:p>
            <a:pPr>
              <a:defRPr/>
            </a:pPr>
            <a:endParaRPr lang="sl-SI" b="1" dirty="0">
              <a:solidFill>
                <a:schemeClr val="tx1"/>
              </a:solidFill>
              <a:effectLst/>
            </a:endParaRPr>
          </a:p>
          <a:p>
            <a:pPr>
              <a:defRPr/>
            </a:pPr>
            <a:endParaRPr lang="sl-SI" b="1" dirty="0">
              <a:solidFill>
                <a:schemeClr val="tx1"/>
              </a:solidFill>
              <a:effectLst/>
            </a:endParaRPr>
          </a:p>
          <a:p>
            <a:r>
              <a:rPr lang="sl-SI" dirty="0" smtClean="0"/>
              <a:t>Odnos med arhitekturo in okoljem  </a:t>
            </a:r>
            <a:r>
              <a:rPr lang="sl-SI" dirty="0"/>
              <a:t>si oglej v učbeniku za likovno snovanje </a:t>
            </a:r>
            <a:r>
              <a:rPr lang="sl-SI" b="1" dirty="0">
                <a:solidFill>
                  <a:schemeClr val="accent2">
                    <a:lumMod val="75000"/>
                  </a:schemeClr>
                </a:solidFill>
              </a:rPr>
              <a:t>LIKOVNI POGLEDI stran </a:t>
            </a:r>
            <a:r>
              <a:rPr lang="sl-SI" b="1" dirty="0" smtClean="0">
                <a:solidFill>
                  <a:schemeClr val="accent2">
                    <a:lumMod val="75000"/>
                  </a:schemeClr>
                </a:solidFill>
              </a:rPr>
              <a:t>79 </a:t>
            </a:r>
            <a:r>
              <a:rPr lang="sl-SI" b="1" dirty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sl-SI" b="1" dirty="0" smtClean="0">
                <a:solidFill>
                  <a:schemeClr val="accent2">
                    <a:lumMod val="75000"/>
                  </a:schemeClr>
                </a:solidFill>
              </a:rPr>
              <a:t>81.</a:t>
            </a:r>
            <a:endParaRPr lang="sl-SI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sl-SI" dirty="0"/>
          </a:p>
        </p:txBody>
      </p:sp>
      <p:sp>
        <p:nvSpPr>
          <p:cNvPr id="6" name="Pravokotnik 5"/>
          <p:cNvSpPr/>
          <p:nvPr/>
        </p:nvSpPr>
        <p:spPr>
          <a:xfrm>
            <a:off x="6233243" y="2905780"/>
            <a:ext cx="46103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400" dirty="0"/>
              <a:t>Joseph Franz Kaiser, 1. pol. 19. stol., Prikaz prostorskih dominant na grafiki trga Žalec</a:t>
            </a:r>
          </a:p>
        </p:txBody>
      </p:sp>
      <p:sp>
        <p:nvSpPr>
          <p:cNvPr id="7" name="Pravokotnik 6"/>
          <p:cNvSpPr/>
          <p:nvPr/>
        </p:nvSpPr>
        <p:spPr>
          <a:xfrm>
            <a:off x="6096000" y="4267989"/>
            <a:ext cx="5517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V likovnem smislu je najpomembnejša silhueta naselja, ki predstavlja njegovo osrednje telo, pomembne pa so tudi dominante v naselju in v krajini.</a:t>
            </a:r>
          </a:p>
        </p:txBody>
      </p:sp>
      <p:sp>
        <p:nvSpPr>
          <p:cNvPr id="3" name="Pravokotnik 2"/>
          <p:cNvSpPr/>
          <p:nvPr/>
        </p:nvSpPr>
        <p:spPr>
          <a:xfrm>
            <a:off x="6233243" y="2431518"/>
            <a:ext cx="4542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https://eucbeniki.sio.si/lum/3384/index3.html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6919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dirty="0" smtClean="0">
                <a:solidFill>
                  <a:schemeClr val="tx1">
                    <a:lumMod val="85000"/>
                  </a:schemeClr>
                </a:solidFill>
              </a:rPr>
              <a:t>KRAJINSKA ARHITEKTURA</a:t>
            </a:r>
            <a:endParaRPr lang="sl-SI" sz="3200" b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7" name="Označba mesta besedila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l-SI" dirty="0"/>
              <a:t>Krajinska arhitektura je disciplina, ki se ukvarja z oblikovanjem </a:t>
            </a:r>
            <a:r>
              <a:rPr lang="sl-SI" b="1" dirty="0"/>
              <a:t>krajine</a:t>
            </a:r>
            <a:r>
              <a:rPr lang="sl-SI" dirty="0"/>
              <a:t>, oblikovanjem naravnega in grajenega okolja </a:t>
            </a:r>
            <a:r>
              <a:rPr lang="sl-SI" b="1" dirty="0"/>
              <a:t>vrtov</a:t>
            </a:r>
            <a:r>
              <a:rPr lang="sl-SI" dirty="0"/>
              <a:t> in </a:t>
            </a:r>
            <a:r>
              <a:rPr lang="sl-SI" b="1" dirty="0"/>
              <a:t>parkov</a:t>
            </a:r>
            <a:r>
              <a:rPr lang="sl-SI" dirty="0"/>
              <a:t>, varstvom okolja, varstvom narave in s prostorskim načrtovanjem</a:t>
            </a:r>
            <a:r>
              <a:rPr lang="sl-SI" dirty="0" smtClean="0"/>
              <a:t>.</a:t>
            </a:r>
          </a:p>
          <a:p>
            <a:endParaRPr lang="sl-SI" dirty="0"/>
          </a:p>
          <a:p>
            <a:endParaRPr lang="sl-SI" dirty="0"/>
          </a:p>
        </p:txBody>
      </p:sp>
      <p:sp>
        <p:nvSpPr>
          <p:cNvPr id="25" name="Prostoročno 24"/>
          <p:cNvSpPr/>
          <p:nvPr/>
        </p:nvSpPr>
        <p:spPr>
          <a:xfrm>
            <a:off x="7741616" y="2666444"/>
            <a:ext cx="1290835" cy="1290835"/>
          </a:xfrm>
          <a:custGeom>
            <a:avLst/>
            <a:gdLst>
              <a:gd name="connsiteX0" fmla="*/ 0 w 1290835"/>
              <a:gd name="connsiteY0" fmla="*/ 645418 h 1290835"/>
              <a:gd name="connsiteX1" fmla="*/ 645418 w 1290835"/>
              <a:gd name="connsiteY1" fmla="*/ 0 h 1290835"/>
              <a:gd name="connsiteX2" fmla="*/ 1290836 w 1290835"/>
              <a:gd name="connsiteY2" fmla="*/ 645418 h 1290835"/>
              <a:gd name="connsiteX3" fmla="*/ 645418 w 1290835"/>
              <a:gd name="connsiteY3" fmla="*/ 1290836 h 1290835"/>
              <a:gd name="connsiteX4" fmla="*/ 0 w 1290835"/>
              <a:gd name="connsiteY4" fmla="*/ 645418 h 1290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0835" h="1290835">
                <a:moveTo>
                  <a:pt x="0" y="645418"/>
                </a:moveTo>
                <a:cubicBezTo>
                  <a:pt x="0" y="288963"/>
                  <a:pt x="288963" y="0"/>
                  <a:pt x="645418" y="0"/>
                </a:cubicBezTo>
                <a:cubicBezTo>
                  <a:pt x="1001873" y="0"/>
                  <a:pt x="1290836" y="288963"/>
                  <a:pt x="1290836" y="645418"/>
                </a:cubicBezTo>
                <a:cubicBezTo>
                  <a:pt x="1290836" y="1001873"/>
                  <a:pt x="1001873" y="1290836"/>
                  <a:pt x="645418" y="1290836"/>
                </a:cubicBezTo>
                <a:cubicBezTo>
                  <a:pt x="288963" y="1290836"/>
                  <a:pt x="0" y="1001873"/>
                  <a:pt x="0" y="645418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8248" tIns="218248" rIns="218248" bIns="218248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l-SI" sz="2300" kern="1200" dirty="0" smtClean="0"/>
              <a:t>PARK </a:t>
            </a:r>
            <a:r>
              <a:rPr lang="sl-SI" sz="1400" kern="1200" dirty="0" smtClean="0"/>
              <a:t>ALI </a:t>
            </a:r>
            <a:r>
              <a:rPr lang="sl-SI" sz="2300" kern="1200" dirty="0" smtClean="0"/>
              <a:t> VRT</a:t>
            </a:r>
            <a:endParaRPr lang="sl-SI" sz="2300" kern="1200" dirty="0"/>
          </a:p>
        </p:txBody>
      </p:sp>
      <p:sp>
        <p:nvSpPr>
          <p:cNvPr id="26" name="Prostoročno 25"/>
          <p:cNvSpPr/>
          <p:nvPr/>
        </p:nvSpPr>
        <p:spPr>
          <a:xfrm rot="16200000">
            <a:off x="8250062" y="2196319"/>
            <a:ext cx="273942" cy="438884"/>
          </a:xfrm>
          <a:custGeom>
            <a:avLst/>
            <a:gdLst>
              <a:gd name="connsiteX0" fmla="*/ 0 w 273942"/>
              <a:gd name="connsiteY0" fmla="*/ 87777 h 438884"/>
              <a:gd name="connsiteX1" fmla="*/ 136971 w 273942"/>
              <a:gd name="connsiteY1" fmla="*/ 87777 h 438884"/>
              <a:gd name="connsiteX2" fmla="*/ 136971 w 273942"/>
              <a:gd name="connsiteY2" fmla="*/ 0 h 438884"/>
              <a:gd name="connsiteX3" fmla="*/ 273942 w 273942"/>
              <a:gd name="connsiteY3" fmla="*/ 219442 h 438884"/>
              <a:gd name="connsiteX4" fmla="*/ 136971 w 273942"/>
              <a:gd name="connsiteY4" fmla="*/ 438884 h 438884"/>
              <a:gd name="connsiteX5" fmla="*/ 136971 w 273942"/>
              <a:gd name="connsiteY5" fmla="*/ 351107 h 438884"/>
              <a:gd name="connsiteX6" fmla="*/ 0 w 273942"/>
              <a:gd name="connsiteY6" fmla="*/ 351107 h 438884"/>
              <a:gd name="connsiteX7" fmla="*/ 0 w 273942"/>
              <a:gd name="connsiteY7" fmla="*/ 87777 h 438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942" h="438884">
                <a:moveTo>
                  <a:pt x="0" y="87777"/>
                </a:moveTo>
                <a:lnTo>
                  <a:pt x="136971" y="87777"/>
                </a:lnTo>
                <a:lnTo>
                  <a:pt x="136971" y="0"/>
                </a:lnTo>
                <a:lnTo>
                  <a:pt x="273942" y="219442"/>
                </a:lnTo>
                <a:lnTo>
                  <a:pt x="136971" y="438884"/>
                </a:lnTo>
                <a:lnTo>
                  <a:pt x="136971" y="351107"/>
                </a:lnTo>
                <a:lnTo>
                  <a:pt x="0" y="351107"/>
                </a:lnTo>
                <a:lnTo>
                  <a:pt x="0" y="87777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87777" rIns="82183" bIns="87776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l-SI" sz="1400" kern="1200"/>
          </a:p>
        </p:txBody>
      </p:sp>
      <p:sp>
        <p:nvSpPr>
          <p:cNvPr id="27" name="Prostoročno 26"/>
          <p:cNvSpPr/>
          <p:nvPr/>
        </p:nvSpPr>
        <p:spPr>
          <a:xfrm>
            <a:off x="7572305" y="345905"/>
            <a:ext cx="1613544" cy="1613544"/>
          </a:xfrm>
          <a:custGeom>
            <a:avLst/>
            <a:gdLst>
              <a:gd name="connsiteX0" fmla="*/ 0 w 1613544"/>
              <a:gd name="connsiteY0" fmla="*/ 806772 h 1613544"/>
              <a:gd name="connsiteX1" fmla="*/ 806772 w 1613544"/>
              <a:gd name="connsiteY1" fmla="*/ 0 h 1613544"/>
              <a:gd name="connsiteX2" fmla="*/ 1613544 w 1613544"/>
              <a:gd name="connsiteY2" fmla="*/ 806772 h 1613544"/>
              <a:gd name="connsiteX3" fmla="*/ 806772 w 1613544"/>
              <a:gd name="connsiteY3" fmla="*/ 1613544 h 1613544"/>
              <a:gd name="connsiteX4" fmla="*/ 0 w 1613544"/>
              <a:gd name="connsiteY4" fmla="*/ 806772 h 1613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3544" h="1613544">
                <a:moveTo>
                  <a:pt x="0" y="806772"/>
                </a:moveTo>
                <a:cubicBezTo>
                  <a:pt x="0" y="361204"/>
                  <a:pt x="361204" y="0"/>
                  <a:pt x="806772" y="0"/>
                </a:cubicBezTo>
                <a:cubicBezTo>
                  <a:pt x="1252340" y="0"/>
                  <a:pt x="1613544" y="361204"/>
                  <a:pt x="1613544" y="806772"/>
                </a:cubicBezTo>
                <a:cubicBezTo>
                  <a:pt x="1613544" y="1252340"/>
                  <a:pt x="1252340" y="1613544"/>
                  <a:pt x="806772" y="1613544"/>
                </a:cubicBezTo>
                <a:cubicBezTo>
                  <a:pt x="361204" y="1613544"/>
                  <a:pt x="0" y="1252340"/>
                  <a:pt x="0" y="806772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4078" tIns="254078" rIns="254078" bIns="25407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l-SI" sz="1400" b="1" kern="1200" dirty="0" smtClean="0"/>
              <a:t>BAROČNI</a:t>
            </a:r>
            <a:endParaRPr lang="sl-SI" sz="1400" b="1" dirty="0"/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l-SI" sz="1400" u="sng" dirty="0">
                <a:hlinkClick r:id="rId2"/>
              </a:rPr>
              <a:t>https://eucbeniki.sio.si/lum/3384/index4.html</a:t>
            </a:r>
            <a:endParaRPr lang="sl-SI" sz="1400" b="1" kern="1200" dirty="0"/>
          </a:p>
        </p:txBody>
      </p:sp>
      <p:sp>
        <p:nvSpPr>
          <p:cNvPr id="28" name="Prostoročno 27"/>
          <p:cNvSpPr/>
          <p:nvPr/>
        </p:nvSpPr>
        <p:spPr>
          <a:xfrm rot="20520000">
            <a:off x="9102305" y="2815510"/>
            <a:ext cx="273942" cy="438884"/>
          </a:xfrm>
          <a:custGeom>
            <a:avLst/>
            <a:gdLst>
              <a:gd name="connsiteX0" fmla="*/ 0 w 273942"/>
              <a:gd name="connsiteY0" fmla="*/ 87777 h 438884"/>
              <a:gd name="connsiteX1" fmla="*/ 136971 w 273942"/>
              <a:gd name="connsiteY1" fmla="*/ 87777 h 438884"/>
              <a:gd name="connsiteX2" fmla="*/ 136971 w 273942"/>
              <a:gd name="connsiteY2" fmla="*/ 0 h 438884"/>
              <a:gd name="connsiteX3" fmla="*/ 273942 w 273942"/>
              <a:gd name="connsiteY3" fmla="*/ 219442 h 438884"/>
              <a:gd name="connsiteX4" fmla="*/ 136971 w 273942"/>
              <a:gd name="connsiteY4" fmla="*/ 438884 h 438884"/>
              <a:gd name="connsiteX5" fmla="*/ 136971 w 273942"/>
              <a:gd name="connsiteY5" fmla="*/ 351107 h 438884"/>
              <a:gd name="connsiteX6" fmla="*/ 0 w 273942"/>
              <a:gd name="connsiteY6" fmla="*/ 351107 h 438884"/>
              <a:gd name="connsiteX7" fmla="*/ 0 w 273942"/>
              <a:gd name="connsiteY7" fmla="*/ 87777 h 438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942" h="438884">
                <a:moveTo>
                  <a:pt x="0" y="87777"/>
                </a:moveTo>
                <a:lnTo>
                  <a:pt x="136971" y="87777"/>
                </a:lnTo>
                <a:lnTo>
                  <a:pt x="136971" y="0"/>
                </a:lnTo>
                <a:lnTo>
                  <a:pt x="273942" y="219442"/>
                </a:lnTo>
                <a:lnTo>
                  <a:pt x="136971" y="438884"/>
                </a:lnTo>
                <a:lnTo>
                  <a:pt x="136971" y="351107"/>
                </a:lnTo>
                <a:lnTo>
                  <a:pt x="0" y="351107"/>
                </a:lnTo>
                <a:lnTo>
                  <a:pt x="0" y="87777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80982"/>
              <a:satOff val="4569"/>
              <a:lumOff val="-2941"/>
              <a:alphaOff val="0"/>
            </a:schemeClr>
          </a:fillRef>
          <a:effectRef idx="0">
            <a:schemeClr val="accent4">
              <a:hueOff val="80982"/>
              <a:satOff val="4569"/>
              <a:lumOff val="-294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87776" rIns="82183" bIns="8777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l-SI" sz="1400" kern="1200"/>
          </a:p>
        </p:txBody>
      </p:sp>
      <p:sp>
        <p:nvSpPr>
          <p:cNvPr id="29" name="Prostoročno 28"/>
          <p:cNvSpPr/>
          <p:nvPr/>
        </p:nvSpPr>
        <p:spPr>
          <a:xfrm>
            <a:off x="9635275" y="1896616"/>
            <a:ext cx="1613544" cy="1613544"/>
          </a:xfrm>
          <a:custGeom>
            <a:avLst/>
            <a:gdLst>
              <a:gd name="connsiteX0" fmla="*/ 0 w 1613544"/>
              <a:gd name="connsiteY0" fmla="*/ 806772 h 1613544"/>
              <a:gd name="connsiteX1" fmla="*/ 806772 w 1613544"/>
              <a:gd name="connsiteY1" fmla="*/ 0 h 1613544"/>
              <a:gd name="connsiteX2" fmla="*/ 1613544 w 1613544"/>
              <a:gd name="connsiteY2" fmla="*/ 806772 h 1613544"/>
              <a:gd name="connsiteX3" fmla="*/ 806772 w 1613544"/>
              <a:gd name="connsiteY3" fmla="*/ 1613544 h 1613544"/>
              <a:gd name="connsiteX4" fmla="*/ 0 w 1613544"/>
              <a:gd name="connsiteY4" fmla="*/ 806772 h 1613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3544" h="1613544">
                <a:moveTo>
                  <a:pt x="0" y="806772"/>
                </a:moveTo>
                <a:cubicBezTo>
                  <a:pt x="0" y="361204"/>
                  <a:pt x="361204" y="0"/>
                  <a:pt x="806772" y="0"/>
                </a:cubicBezTo>
                <a:cubicBezTo>
                  <a:pt x="1252340" y="0"/>
                  <a:pt x="1613544" y="361204"/>
                  <a:pt x="1613544" y="806772"/>
                </a:cubicBezTo>
                <a:cubicBezTo>
                  <a:pt x="1613544" y="1252340"/>
                  <a:pt x="1252340" y="1613544"/>
                  <a:pt x="806772" y="1613544"/>
                </a:cubicBezTo>
                <a:cubicBezTo>
                  <a:pt x="361204" y="1613544"/>
                  <a:pt x="0" y="1252340"/>
                  <a:pt x="0" y="806772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80982"/>
              <a:satOff val="4569"/>
              <a:lumOff val="-2941"/>
              <a:alphaOff val="0"/>
            </a:schemeClr>
          </a:fillRef>
          <a:effectRef idx="0">
            <a:schemeClr val="accent4">
              <a:hueOff val="80982"/>
              <a:satOff val="4569"/>
              <a:lumOff val="-294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4078" tIns="254078" rIns="254078" bIns="25407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l-SI" sz="1400" b="1" kern="1200" dirty="0" smtClean="0"/>
              <a:t>ANGLEŠKI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l-SI" sz="1400" u="sng" dirty="0">
                <a:hlinkClick r:id="rId2"/>
              </a:rPr>
              <a:t>https://eucbeniki.sio.si/lum/3384/index4.html</a:t>
            </a:r>
            <a:endParaRPr lang="sl-SI" sz="1400" b="1" kern="1200" dirty="0"/>
          </a:p>
        </p:txBody>
      </p:sp>
      <p:sp>
        <p:nvSpPr>
          <p:cNvPr id="30" name="Prostoročno 29"/>
          <p:cNvSpPr/>
          <p:nvPr/>
        </p:nvSpPr>
        <p:spPr>
          <a:xfrm rot="3240000">
            <a:off x="8776777" y="3817381"/>
            <a:ext cx="273942" cy="438884"/>
          </a:xfrm>
          <a:custGeom>
            <a:avLst/>
            <a:gdLst>
              <a:gd name="connsiteX0" fmla="*/ 0 w 273942"/>
              <a:gd name="connsiteY0" fmla="*/ 87777 h 438884"/>
              <a:gd name="connsiteX1" fmla="*/ 136971 w 273942"/>
              <a:gd name="connsiteY1" fmla="*/ 87777 h 438884"/>
              <a:gd name="connsiteX2" fmla="*/ 136971 w 273942"/>
              <a:gd name="connsiteY2" fmla="*/ 0 h 438884"/>
              <a:gd name="connsiteX3" fmla="*/ 273942 w 273942"/>
              <a:gd name="connsiteY3" fmla="*/ 219442 h 438884"/>
              <a:gd name="connsiteX4" fmla="*/ 136971 w 273942"/>
              <a:gd name="connsiteY4" fmla="*/ 438884 h 438884"/>
              <a:gd name="connsiteX5" fmla="*/ 136971 w 273942"/>
              <a:gd name="connsiteY5" fmla="*/ 351107 h 438884"/>
              <a:gd name="connsiteX6" fmla="*/ 0 w 273942"/>
              <a:gd name="connsiteY6" fmla="*/ 351107 h 438884"/>
              <a:gd name="connsiteX7" fmla="*/ 0 w 273942"/>
              <a:gd name="connsiteY7" fmla="*/ 87777 h 438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942" h="438884">
                <a:moveTo>
                  <a:pt x="0" y="87777"/>
                </a:moveTo>
                <a:lnTo>
                  <a:pt x="136971" y="87777"/>
                </a:lnTo>
                <a:lnTo>
                  <a:pt x="136971" y="0"/>
                </a:lnTo>
                <a:lnTo>
                  <a:pt x="273942" y="219442"/>
                </a:lnTo>
                <a:lnTo>
                  <a:pt x="136971" y="438884"/>
                </a:lnTo>
                <a:lnTo>
                  <a:pt x="136971" y="351107"/>
                </a:lnTo>
                <a:lnTo>
                  <a:pt x="0" y="351107"/>
                </a:lnTo>
                <a:lnTo>
                  <a:pt x="0" y="87777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161965"/>
              <a:satOff val="9139"/>
              <a:lumOff val="-5883"/>
              <a:alphaOff val="0"/>
            </a:schemeClr>
          </a:fillRef>
          <a:effectRef idx="0">
            <a:schemeClr val="accent4">
              <a:hueOff val="161965"/>
              <a:satOff val="9139"/>
              <a:lumOff val="-5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7776" rIns="82182" bIns="8777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l-SI" sz="1400" kern="1200"/>
          </a:p>
        </p:txBody>
      </p:sp>
      <p:sp>
        <p:nvSpPr>
          <p:cNvPr id="31" name="Prostoročno 30"/>
          <p:cNvSpPr/>
          <p:nvPr/>
        </p:nvSpPr>
        <p:spPr>
          <a:xfrm>
            <a:off x="8960401" y="4021205"/>
            <a:ext cx="1613544" cy="1613544"/>
          </a:xfrm>
          <a:custGeom>
            <a:avLst/>
            <a:gdLst>
              <a:gd name="connsiteX0" fmla="*/ 0 w 1613544"/>
              <a:gd name="connsiteY0" fmla="*/ 806772 h 1613544"/>
              <a:gd name="connsiteX1" fmla="*/ 806772 w 1613544"/>
              <a:gd name="connsiteY1" fmla="*/ 0 h 1613544"/>
              <a:gd name="connsiteX2" fmla="*/ 1613544 w 1613544"/>
              <a:gd name="connsiteY2" fmla="*/ 806772 h 1613544"/>
              <a:gd name="connsiteX3" fmla="*/ 806772 w 1613544"/>
              <a:gd name="connsiteY3" fmla="*/ 1613544 h 1613544"/>
              <a:gd name="connsiteX4" fmla="*/ 0 w 1613544"/>
              <a:gd name="connsiteY4" fmla="*/ 806772 h 1613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3544" h="1613544">
                <a:moveTo>
                  <a:pt x="0" y="806772"/>
                </a:moveTo>
                <a:cubicBezTo>
                  <a:pt x="0" y="361204"/>
                  <a:pt x="361204" y="0"/>
                  <a:pt x="806772" y="0"/>
                </a:cubicBezTo>
                <a:cubicBezTo>
                  <a:pt x="1252340" y="0"/>
                  <a:pt x="1613544" y="361204"/>
                  <a:pt x="1613544" y="806772"/>
                </a:cubicBezTo>
                <a:cubicBezTo>
                  <a:pt x="1613544" y="1252340"/>
                  <a:pt x="1252340" y="1613544"/>
                  <a:pt x="806772" y="1613544"/>
                </a:cubicBezTo>
                <a:cubicBezTo>
                  <a:pt x="361204" y="1613544"/>
                  <a:pt x="0" y="1252340"/>
                  <a:pt x="0" y="806772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161965"/>
              <a:satOff val="9139"/>
              <a:lumOff val="-5883"/>
              <a:alphaOff val="0"/>
            </a:schemeClr>
          </a:fillRef>
          <a:effectRef idx="0">
            <a:schemeClr val="accent4">
              <a:hueOff val="161965"/>
              <a:satOff val="9139"/>
              <a:lumOff val="-5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4078" tIns="254078" rIns="254078" bIns="25407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l-SI" sz="1400" b="1" kern="1200" dirty="0" smtClean="0"/>
              <a:t>RIMSKI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l-SI" sz="1400" u="sng" dirty="0">
                <a:hlinkClick r:id="rId2"/>
              </a:rPr>
              <a:t>https://eucbeniki.sio.si/lum/3384/index4.html</a:t>
            </a:r>
            <a:endParaRPr lang="sl-SI" sz="1400" b="1" kern="1200" dirty="0"/>
          </a:p>
        </p:txBody>
      </p:sp>
      <p:sp>
        <p:nvSpPr>
          <p:cNvPr id="33" name="Prostoročno 32"/>
          <p:cNvSpPr/>
          <p:nvPr/>
        </p:nvSpPr>
        <p:spPr>
          <a:xfrm>
            <a:off x="6196198" y="4101089"/>
            <a:ext cx="1613544" cy="1613544"/>
          </a:xfrm>
          <a:custGeom>
            <a:avLst/>
            <a:gdLst>
              <a:gd name="connsiteX0" fmla="*/ 0 w 1613544"/>
              <a:gd name="connsiteY0" fmla="*/ 806772 h 1613544"/>
              <a:gd name="connsiteX1" fmla="*/ 806772 w 1613544"/>
              <a:gd name="connsiteY1" fmla="*/ 0 h 1613544"/>
              <a:gd name="connsiteX2" fmla="*/ 1613544 w 1613544"/>
              <a:gd name="connsiteY2" fmla="*/ 806772 h 1613544"/>
              <a:gd name="connsiteX3" fmla="*/ 806772 w 1613544"/>
              <a:gd name="connsiteY3" fmla="*/ 1613544 h 1613544"/>
              <a:gd name="connsiteX4" fmla="*/ 0 w 1613544"/>
              <a:gd name="connsiteY4" fmla="*/ 806772 h 1613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3544" h="1613544">
                <a:moveTo>
                  <a:pt x="0" y="806772"/>
                </a:moveTo>
                <a:cubicBezTo>
                  <a:pt x="0" y="361204"/>
                  <a:pt x="361204" y="0"/>
                  <a:pt x="806772" y="0"/>
                </a:cubicBezTo>
                <a:cubicBezTo>
                  <a:pt x="1252340" y="0"/>
                  <a:pt x="1613544" y="361204"/>
                  <a:pt x="1613544" y="806772"/>
                </a:cubicBezTo>
                <a:cubicBezTo>
                  <a:pt x="1613544" y="1252340"/>
                  <a:pt x="1252340" y="1613544"/>
                  <a:pt x="806772" y="1613544"/>
                </a:cubicBezTo>
                <a:cubicBezTo>
                  <a:pt x="361204" y="1613544"/>
                  <a:pt x="0" y="1252340"/>
                  <a:pt x="0" y="806772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242947"/>
              <a:satOff val="13708"/>
              <a:lumOff val="-8824"/>
              <a:alphaOff val="0"/>
            </a:schemeClr>
          </a:fillRef>
          <a:effectRef idx="0">
            <a:schemeClr val="accent4">
              <a:hueOff val="242947"/>
              <a:satOff val="13708"/>
              <a:lumOff val="-882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4078" tIns="254078" rIns="254078" bIns="25407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l-SI" sz="1400" b="1" kern="1200" dirty="0" smtClean="0"/>
              <a:t>JAPONSKI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l-SI" sz="1400" u="sng" dirty="0" smtClean="0">
                <a:hlinkClick r:id="rId2"/>
              </a:rPr>
              <a:t>https</a:t>
            </a:r>
            <a:r>
              <a:rPr lang="sl-SI" sz="1400" u="sng" dirty="0">
                <a:hlinkClick r:id="rId2"/>
              </a:rPr>
              <a:t>://eucbeniki.sio.si/lum/3384/index4.html</a:t>
            </a:r>
            <a:endParaRPr lang="sl-SI" sz="1400" kern="1200" dirty="0"/>
          </a:p>
        </p:txBody>
      </p:sp>
      <p:sp>
        <p:nvSpPr>
          <p:cNvPr id="32" name="Prostoročno 31"/>
          <p:cNvSpPr/>
          <p:nvPr/>
        </p:nvSpPr>
        <p:spPr>
          <a:xfrm rot="18655925">
            <a:off x="7492945" y="3657467"/>
            <a:ext cx="349988" cy="438885"/>
          </a:xfrm>
          <a:custGeom>
            <a:avLst/>
            <a:gdLst>
              <a:gd name="connsiteX0" fmla="*/ 0 w 349987"/>
              <a:gd name="connsiteY0" fmla="*/ 87777 h 438884"/>
              <a:gd name="connsiteX1" fmla="*/ 174994 w 349987"/>
              <a:gd name="connsiteY1" fmla="*/ 87777 h 438884"/>
              <a:gd name="connsiteX2" fmla="*/ 174994 w 349987"/>
              <a:gd name="connsiteY2" fmla="*/ 0 h 438884"/>
              <a:gd name="connsiteX3" fmla="*/ 349987 w 349987"/>
              <a:gd name="connsiteY3" fmla="*/ 219442 h 438884"/>
              <a:gd name="connsiteX4" fmla="*/ 174994 w 349987"/>
              <a:gd name="connsiteY4" fmla="*/ 438884 h 438884"/>
              <a:gd name="connsiteX5" fmla="*/ 174994 w 349987"/>
              <a:gd name="connsiteY5" fmla="*/ 351107 h 438884"/>
              <a:gd name="connsiteX6" fmla="*/ 0 w 349987"/>
              <a:gd name="connsiteY6" fmla="*/ 351107 h 438884"/>
              <a:gd name="connsiteX7" fmla="*/ 0 w 349987"/>
              <a:gd name="connsiteY7" fmla="*/ 87777 h 438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987" h="438884">
                <a:moveTo>
                  <a:pt x="349987" y="351107"/>
                </a:moveTo>
                <a:lnTo>
                  <a:pt x="174993" y="351107"/>
                </a:lnTo>
                <a:lnTo>
                  <a:pt x="174993" y="438884"/>
                </a:lnTo>
                <a:lnTo>
                  <a:pt x="0" y="219442"/>
                </a:lnTo>
                <a:lnTo>
                  <a:pt x="174993" y="0"/>
                </a:lnTo>
                <a:lnTo>
                  <a:pt x="174993" y="87777"/>
                </a:lnTo>
                <a:lnTo>
                  <a:pt x="349987" y="87777"/>
                </a:lnTo>
                <a:lnTo>
                  <a:pt x="349987" y="351107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242947"/>
              <a:satOff val="13708"/>
              <a:lumOff val="-8824"/>
              <a:alphaOff val="0"/>
            </a:schemeClr>
          </a:fillRef>
          <a:effectRef idx="0">
            <a:schemeClr val="accent4">
              <a:hueOff val="242947"/>
              <a:satOff val="13708"/>
              <a:lumOff val="-882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995" tIns="87777" rIns="1" bIns="8777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l-SI" sz="1400" kern="1200"/>
          </a:p>
        </p:txBody>
      </p:sp>
      <p:sp>
        <p:nvSpPr>
          <p:cNvPr id="34" name="Prostoročno 33"/>
          <p:cNvSpPr/>
          <p:nvPr/>
        </p:nvSpPr>
        <p:spPr>
          <a:xfrm rot="1080000">
            <a:off x="7397819" y="2815509"/>
            <a:ext cx="273943" cy="438885"/>
          </a:xfrm>
          <a:custGeom>
            <a:avLst/>
            <a:gdLst>
              <a:gd name="connsiteX0" fmla="*/ 0 w 273942"/>
              <a:gd name="connsiteY0" fmla="*/ 87777 h 438884"/>
              <a:gd name="connsiteX1" fmla="*/ 136971 w 273942"/>
              <a:gd name="connsiteY1" fmla="*/ 87777 h 438884"/>
              <a:gd name="connsiteX2" fmla="*/ 136971 w 273942"/>
              <a:gd name="connsiteY2" fmla="*/ 0 h 438884"/>
              <a:gd name="connsiteX3" fmla="*/ 273942 w 273942"/>
              <a:gd name="connsiteY3" fmla="*/ 219442 h 438884"/>
              <a:gd name="connsiteX4" fmla="*/ 136971 w 273942"/>
              <a:gd name="connsiteY4" fmla="*/ 438884 h 438884"/>
              <a:gd name="connsiteX5" fmla="*/ 136971 w 273942"/>
              <a:gd name="connsiteY5" fmla="*/ 351107 h 438884"/>
              <a:gd name="connsiteX6" fmla="*/ 0 w 273942"/>
              <a:gd name="connsiteY6" fmla="*/ 351107 h 438884"/>
              <a:gd name="connsiteX7" fmla="*/ 0 w 273942"/>
              <a:gd name="connsiteY7" fmla="*/ 87777 h 438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942" h="438884">
                <a:moveTo>
                  <a:pt x="273942" y="351107"/>
                </a:moveTo>
                <a:lnTo>
                  <a:pt x="136971" y="351107"/>
                </a:lnTo>
                <a:lnTo>
                  <a:pt x="136971" y="438884"/>
                </a:lnTo>
                <a:lnTo>
                  <a:pt x="0" y="219442"/>
                </a:lnTo>
                <a:lnTo>
                  <a:pt x="136971" y="0"/>
                </a:lnTo>
                <a:lnTo>
                  <a:pt x="136971" y="87777"/>
                </a:lnTo>
                <a:lnTo>
                  <a:pt x="273942" y="87777"/>
                </a:lnTo>
                <a:lnTo>
                  <a:pt x="273942" y="351107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323930"/>
              <a:satOff val="18277"/>
              <a:lumOff val="-11765"/>
              <a:alphaOff val="0"/>
            </a:schemeClr>
          </a:fillRef>
          <a:effectRef idx="0">
            <a:schemeClr val="accent4">
              <a:hueOff val="323930"/>
              <a:satOff val="18277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183" tIns="87777" rIns="0" bIns="8777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l-SI" sz="1400" kern="1200"/>
          </a:p>
        </p:txBody>
      </p:sp>
      <p:sp>
        <p:nvSpPr>
          <p:cNvPr id="35" name="Prostoročno 34"/>
          <p:cNvSpPr/>
          <p:nvPr/>
        </p:nvSpPr>
        <p:spPr>
          <a:xfrm>
            <a:off x="5070110" y="1896616"/>
            <a:ext cx="2362856" cy="1613544"/>
          </a:xfrm>
          <a:custGeom>
            <a:avLst/>
            <a:gdLst>
              <a:gd name="connsiteX0" fmla="*/ 0 w 1613544"/>
              <a:gd name="connsiteY0" fmla="*/ 806772 h 1613544"/>
              <a:gd name="connsiteX1" fmla="*/ 806772 w 1613544"/>
              <a:gd name="connsiteY1" fmla="*/ 0 h 1613544"/>
              <a:gd name="connsiteX2" fmla="*/ 1613544 w 1613544"/>
              <a:gd name="connsiteY2" fmla="*/ 806772 h 1613544"/>
              <a:gd name="connsiteX3" fmla="*/ 806772 w 1613544"/>
              <a:gd name="connsiteY3" fmla="*/ 1613544 h 1613544"/>
              <a:gd name="connsiteX4" fmla="*/ 0 w 1613544"/>
              <a:gd name="connsiteY4" fmla="*/ 806772 h 1613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3544" h="1613544">
                <a:moveTo>
                  <a:pt x="0" y="806772"/>
                </a:moveTo>
                <a:cubicBezTo>
                  <a:pt x="0" y="361204"/>
                  <a:pt x="361204" y="0"/>
                  <a:pt x="806772" y="0"/>
                </a:cubicBezTo>
                <a:cubicBezTo>
                  <a:pt x="1252340" y="0"/>
                  <a:pt x="1613544" y="361204"/>
                  <a:pt x="1613544" y="806772"/>
                </a:cubicBezTo>
                <a:cubicBezTo>
                  <a:pt x="1613544" y="1252340"/>
                  <a:pt x="1252340" y="1613544"/>
                  <a:pt x="806772" y="1613544"/>
                </a:cubicBezTo>
                <a:cubicBezTo>
                  <a:pt x="361204" y="1613544"/>
                  <a:pt x="0" y="1252340"/>
                  <a:pt x="0" y="806772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323930"/>
              <a:satOff val="18277"/>
              <a:lumOff val="-11765"/>
              <a:alphaOff val="0"/>
            </a:schemeClr>
          </a:fillRef>
          <a:effectRef idx="0">
            <a:schemeClr val="accent4">
              <a:hueOff val="323930"/>
              <a:satOff val="18277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4078" tIns="254078" rIns="254078" bIns="25407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l-SI" sz="1600" b="1" kern="1200" dirty="0" smtClean="0"/>
              <a:t>MEZOPOTAMSKI</a:t>
            </a:r>
            <a:r>
              <a:rPr lang="sl-SI" sz="1400" b="1" kern="1200" dirty="0" smtClean="0"/>
              <a:t> 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l-SI" sz="1400" u="sng" dirty="0">
                <a:hlinkClick r:id="rId2"/>
              </a:rPr>
              <a:t>https://</a:t>
            </a:r>
            <a:r>
              <a:rPr lang="sl-SI" sz="1400" u="sng" dirty="0" smtClean="0">
                <a:hlinkClick r:id="rId2"/>
              </a:rPr>
              <a:t>eucbeniki.sio.si/lum/3384/index4.html</a:t>
            </a:r>
            <a:endParaRPr lang="sl-SI" sz="1400" kern="1200" dirty="0"/>
          </a:p>
        </p:txBody>
      </p:sp>
    </p:spTree>
    <p:extLst>
      <p:ext uri="{BB962C8B-B14F-4D97-AF65-F5344CB8AC3E}">
        <p14:creationId xmlns:p14="http://schemas.microsoft.com/office/powerpoint/2010/main" val="26087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dirty="0" smtClean="0">
                <a:solidFill>
                  <a:schemeClr val="tx1">
                    <a:lumMod val="85000"/>
                  </a:schemeClr>
                </a:solidFill>
              </a:rPr>
              <a:t>NAČRTOVANJE VRTA ALI PARKA</a:t>
            </a:r>
            <a:endParaRPr lang="sl-SI" sz="3200" b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l-SI" dirty="0"/>
              <a:t>Parkovne in vrtne ureditve temeljijo na vizualnih elementih, kot so linija, ploskev in prostor in so oblikovane z upoštevanjem </a:t>
            </a:r>
            <a:r>
              <a:rPr lang="sl-SI" b="1" dirty="0"/>
              <a:t>likovnih spremenljivk </a:t>
            </a:r>
            <a:r>
              <a:rPr lang="sl-SI" dirty="0"/>
              <a:t>in </a:t>
            </a:r>
            <a:r>
              <a:rPr lang="sl-SI" b="1" dirty="0"/>
              <a:t>načeli likovnega reda</a:t>
            </a:r>
            <a:r>
              <a:rPr lang="sl-SI" dirty="0" smtClean="0"/>
              <a:t>.</a:t>
            </a:r>
          </a:p>
          <a:p>
            <a:endParaRPr lang="sl-SI" dirty="0"/>
          </a:p>
          <a:p>
            <a:r>
              <a:rPr lang="sl-SI" dirty="0" smtClean="0"/>
              <a:t>Premisli in si oglej primere v </a:t>
            </a:r>
            <a:r>
              <a:rPr lang="sl-SI" dirty="0"/>
              <a:t>i- učbeniku</a:t>
            </a:r>
            <a:r>
              <a:rPr lang="sl-SI" dirty="0" smtClean="0"/>
              <a:t>: </a:t>
            </a:r>
            <a:r>
              <a:rPr lang="sl-SI" dirty="0" smtClean="0">
                <a:hlinkClick r:id="rId2"/>
              </a:rPr>
              <a:t>https</a:t>
            </a:r>
            <a:r>
              <a:rPr lang="sl-SI" dirty="0">
                <a:hlinkClick r:id="rId2"/>
              </a:rPr>
              <a:t>://</a:t>
            </a:r>
            <a:r>
              <a:rPr lang="sl-SI" dirty="0" smtClean="0">
                <a:hlinkClick r:id="rId2"/>
              </a:rPr>
              <a:t>eucbeniki.sio.si/lum/3384/index4.html</a:t>
            </a:r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sp>
        <p:nvSpPr>
          <p:cNvPr id="7" name="Pravokotnik 6"/>
          <p:cNvSpPr/>
          <p:nvPr/>
        </p:nvSpPr>
        <p:spPr>
          <a:xfrm>
            <a:off x="6483629" y="3559644"/>
            <a:ext cx="4542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https://eucbeniki.sio.si/lum/3384/index4.html</a:t>
            </a:r>
            <a:endParaRPr lang="sl-SI" dirty="0"/>
          </a:p>
        </p:txBody>
      </p:sp>
      <p:sp>
        <p:nvSpPr>
          <p:cNvPr id="8" name="Pravokotnik 7"/>
          <p:cNvSpPr/>
          <p:nvPr/>
        </p:nvSpPr>
        <p:spPr>
          <a:xfrm>
            <a:off x="6358760" y="2593387"/>
            <a:ext cx="6096000" cy="83561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sl-SI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  vrta</a:t>
            </a:r>
            <a:r>
              <a:rPr lang="sl-SI" sz="20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sl-SI" sz="24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Lene Lekše, leto 2014, 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Tloris in detajli vrta, </a:t>
            </a:r>
            <a:r>
              <a:rPr lang="sl-SI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akvarelirana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risba, dopolnjena s kolažem </a:t>
            </a:r>
          </a:p>
        </p:txBody>
      </p:sp>
    </p:spTree>
    <p:extLst>
      <p:ext uri="{BB962C8B-B14F-4D97-AF65-F5344CB8AC3E}">
        <p14:creationId xmlns:p14="http://schemas.microsoft.com/office/powerpoint/2010/main" val="40345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ravokotnik 1"/>
          <p:cNvSpPr>
            <a:spLocks noChangeArrowheads="1"/>
          </p:cNvSpPr>
          <p:nvPr/>
        </p:nvSpPr>
        <p:spPr bwMode="auto">
          <a:xfrm>
            <a:off x="1077311" y="1780847"/>
            <a:ext cx="6173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sl-SI" altLang="sl-SI" sz="1800" dirty="0">
              <a:latin typeface="Tahoma" panose="020B0604030504040204" pitchFamily="34" charset="0"/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1166648" y="1229710"/>
            <a:ext cx="57806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Svoje znanje PONOVI z i - učbenikom pod poglavjem PROSTORSKO OBLIKOVANJE - POVZETEK.</a:t>
            </a:r>
          </a:p>
          <a:p>
            <a:endParaRPr lang="sl-SI" dirty="0" smtClean="0"/>
          </a:p>
          <a:p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eucbeniki.sio.si/lum/3384/index5.html</a:t>
            </a:r>
            <a:endParaRPr lang="sl-SI" dirty="0" smtClean="0"/>
          </a:p>
          <a:p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279138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ril">
  <a:themeElements>
    <a:clrScheme name="Skril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kril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kri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468</Words>
  <Application>Microsoft Office PowerPoint</Application>
  <PresentationFormat>Širokozaslonsko</PresentationFormat>
  <Paragraphs>80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7" baseType="lpstr">
      <vt:lpstr>Calibri</vt:lpstr>
      <vt:lpstr>Calisto MT</vt:lpstr>
      <vt:lpstr>Castellar</vt:lpstr>
      <vt:lpstr>Tahoma</vt:lpstr>
      <vt:lpstr>Times New Roman</vt:lpstr>
      <vt:lpstr>Trebuchet MS</vt:lpstr>
      <vt:lpstr>Wingdings 2</vt:lpstr>
      <vt:lpstr>Skril</vt:lpstr>
      <vt:lpstr>PROSTORSKO OBLIKOVANJE</vt:lpstr>
      <vt:lpstr>cilji</vt:lpstr>
      <vt:lpstr>ARHITEKTURNI PROSTOR</vt:lpstr>
      <vt:lpstr>FUNKCIJE ARHITEKTURNIH PROSTOROV</vt:lpstr>
      <vt:lpstr>KONSTRUKCIJSKI ELEMENTI</vt:lpstr>
      <vt:lpstr>NASELJA NA SLOVENSKEM</vt:lpstr>
      <vt:lpstr>KRAJINSKA ARHITEKTURA</vt:lpstr>
      <vt:lpstr>NAČRTOVANJE VRTA ALI PARKA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PROSTORSKO OBLIKOVANJE</dc:title>
  <dc:creator>Jasmina Žagar</dc:creator>
  <cp:lastModifiedBy>Jasmina Žagar</cp:lastModifiedBy>
  <cp:revision>6</cp:revision>
  <dcterms:created xsi:type="dcterms:W3CDTF">2020-02-26T09:01:49Z</dcterms:created>
  <dcterms:modified xsi:type="dcterms:W3CDTF">2020-02-26T16:13:38Z</dcterms:modified>
</cp:coreProperties>
</file>