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534" y="9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0BEBA-2D88-4A20-AC34-947387C9FDEC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2736-6209-48D8-A32B-40CFC46D50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59319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0BEBA-2D88-4A20-AC34-947387C9FDEC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2736-6209-48D8-A32B-40CFC46D50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25884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0BEBA-2D88-4A20-AC34-947387C9FDEC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2736-6209-48D8-A32B-40CFC46D50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78326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0BEBA-2D88-4A20-AC34-947387C9FDEC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2736-6209-48D8-A32B-40CFC46D50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41993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0BEBA-2D88-4A20-AC34-947387C9FDEC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2736-6209-48D8-A32B-40CFC46D50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2776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0BEBA-2D88-4A20-AC34-947387C9FDEC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2736-6209-48D8-A32B-40CFC46D50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5226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0BEBA-2D88-4A20-AC34-947387C9FDEC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2736-6209-48D8-A32B-40CFC46D50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95729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0BEBA-2D88-4A20-AC34-947387C9FDEC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2736-6209-48D8-A32B-40CFC46D50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7027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0BEBA-2D88-4A20-AC34-947387C9FDEC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2736-6209-48D8-A32B-40CFC46D50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5186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0BEBA-2D88-4A20-AC34-947387C9FDEC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2736-6209-48D8-A32B-40CFC46D50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58526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0BEBA-2D88-4A20-AC34-947387C9FDEC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2736-6209-48D8-A32B-40CFC46D50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09602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4E0BEBA-2D88-4A20-AC34-947387C9FDEC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97572736-6209-48D8-A32B-40CFC46D50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7456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eucbeniki.sio.si/lum8/3388/index3.html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eucbeniki.sio.si/lum9/2372/index1.html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eucbeniki.sio.si/lum9/2372/index1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ana-laura.splet.arnes.si/2013/05/28/perspektivno-orodje-renesancni-model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RISANJE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LINEARNA PERSPEKTIVA IN TONSKA MODELACIJA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2135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2846" y="2151331"/>
            <a:ext cx="3284113" cy="16002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Izdelaj </a:t>
            </a:r>
            <a:r>
              <a:rPr lang="sl-SI" b="1" dirty="0" smtClean="0">
                <a:solidFill>
                  <a:schemeClr val="tx1"/>
                </a:solidFill>
              </a:rPr>
              <a:t>TONSKO ŠTUDIJSKO RISBO </a:t>
            </a:r>
            <a:r>
              <a:rPr lang="sl-SI" dirty="0" smtClean="0"/>
              <a:t>, kjer upoštevaš </a:t>
            </a:r>
            <a:r>
              <a:rPr lang="sl-SI" b="1" dirty="0" smtClean="0"/>
              <a:t>LINEARNO PERSPEKTIVO IN GRAFIČNO MODELACIJO</a:t>
            </a:r>
            <a:endParaRPr lang="sl-SI" b="1" dirty="0">
              <a:solidFill>
                <a:srgbClr val="FFC000"/>
              </a:solidFill>
            </a:endParaRP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05693" y="3751531"/>
            <a:ext cx="3178420" cy="2443208"/>
          </a:xfrm>
        </p:spPr>
        <p:txBody>
          <a:bodyPr>
            <a:normAutofit/>
          </a:bodyPr>
          <a:lstStyle/>
          <a:p>
            <a:r>
              <a:rPr lang="sl-SI" sz="2400" b="1" dirty="0" smtClean="0"/>
              <a:t>Uporabi </a:t>
            </a:r>
            <a:r>
              <a:rPr lang="sl-SI" sz="2400" b="1" dirty="0" err="1" smtClean="0">
                <a:solidFill>
                  <a:schemeClr val="tx1"/>
                </a:solidFill>
              </a:rPr>
              <a:t>papair</a:t>
            </a:r>
            <a:r>
              <a:rPr lang="sl-SI" sz="2400" b="1" dirty="0" smtClean="0">
                <a:solidFill>
                  <a:schemeClr val="tx1"/>
                </a:solidFill>
              </a:rPr>
              <a:t> A3 </a:t>
            </a:r>
            <a:r>
              <a:rPr lang="sl-SI" sz="2400" b="1" dirty="0" smtClean="0"/>
              <a:t>in tehniko </a:t>
            </a:r>
            <a:r>
              <a:rPr lang="sl-SI" sz="2400" b="1" dirty="0" smtClean="0">
                <a:solidFill>
                  <a:schemeClr val="tx1"/>
                </a:solidFill>
              </a:rPr>
              <a:t>pastel</a:t>
            </a:r>
            <a:r>
              <a:rPr lang="sl-SI" sz="2400" b="1" dirty="0" smtClean="0"/>
              <a:t>. Delo je lahko tudi črno belo. </a:t>
            </a:r>
          </a:p>
          <a:p>
            <a:r>
              <a:rPr lang="sl-SI" sz="2400" b="1" dirty="0" smtClean="0"/>
              <a:t>Ne pozabi na </a:t>
            </a:r>
            <a:r>
              <a:rPr lang="sl-SI" sz="2400" b="1" dirty="0" smtClean="0">
                <a:solidFill>
                  <a:schemeClr val="tx1"/>
                </a:solidFill>
              </a:rPr>
              <a:t>ZRAČNO PERSPEKTIVO.</a:t>
            </a:r>
          </a:p>
          <a:p>
            <a:endParaRPr lang="sl-SI" sz="2400" b="1" dirty="0" smtClean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6420" y="239174"/>
            <a:ext cx="3989923" cy="5733321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6096000" y="5972495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1200" dirty="0"/>
              <a:t>Foto: Jasmina Žagar, </a:t>
            </a:r>
            <a:r>
              <a:rPr lang="sl-SI" sz="1200" dirty="0" smtClean="0"/>
              <a:t>tonska risba, delo dijaka </a:t>
            </a:r>
            <a:r>
              <a:rPr lang="sl-SI" sz="1200" dirty="0"/>
              <a:t>Gimnazije Novo mesto</a:t>
            </a:r>
          </a:p>
        </p:txBody>
      </p:sp>
    </p:spTree>
    <p:extLst>
      <p:ext uri="{BB962C8B-B14F-4D97-AF65-F5344CB8AC3E}">
        <p14:creationId xmlns:p14="http://schemas.microsoft.com/office/powerpoint/2010/main" val="223154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Tonska </a:t>
            </a:r>
            <a:r>
              <a:rPr lang="sl-SI" dirty="0" err="1" smtClean="0"/>
              <a:t>modelacija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sz="2700" dirty="0"/>
              <a:t>V i- učbeniku si preberi snov o </a:t>
            </a:r>
            <a:r>
              <a:rPr lang="sl-SI" sz="2700" dirty="0" smtClean="0"/>
              <a:t>svetlobi in senci. </a:t>
            </a:r>
            <a:r>
              <a:rPr lang="sl-SI" sz="2700" dirty="0"/>
              <a:t>Uporabi </a:t>
            </a:r>
            <a:r>
              <a:rPr lang="sl-SI" sz="2700" dirty="0" err="1" smtClean="0"/>
              <a:t>modelacijo</a:t>
            </a:r>
            <a:r>
              <a:rPr lang="sl-SI" sz="2700" dirty="0" smtClean="0"/>
              <a:t> (senčenje) v </a:t>
            </a:r>
            <a:r>
              <a:rPr lang="sl-SI" sz="2700" dirty="0"/>
              <a:t>svojem delu. </a:t>
            </a:r>
            <a:r>
              <a:rPr lang="sl-SI" sz="2700" dirty="0" smtClean="0"/>
              <a:t>Določi, kje je vir svetlobe in osenči dele motiva s pastelom. Uporabi samo eno barvo pastela temnejše barve. </a:t>
            </a:r>
            <a:endParaRPr lang="sl-SI" sz="2700" dirty="0"/>
          </a:p>
        </p:txBody>
      </p:sp>
      <p:sp>
        <p:nvSpPr>
          <p:cNvPr id="5" name="Pravokotnik 4"/>
          <p:cNvSpPr/>
          <p:nvPr/>
        </p:nvSpPr>
        <p:spPr>
          <a:xfrm>
            <a:off x="6096000" y="695568"/>
            <a:ext cx="44839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hlinkClick r:id="rId2"/>
              </a:rPr>
              <a:t>http://</a:t>
            </a:r>
            <a:r>
              <a:rPr lang="sl-SI" dirty="0" smtClean="0">
                <a:hlinkClick r:id="rId2"/>
              </a:rPr>
              <a:t>eucbeniki.sio.si/lum8/3388/index3.html</a:t>
            </a:r>
            <a:endParaRPr lang="sl-SI" dirty="0" smtClean="0"/>
          </a:p>
          <a:p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2541" y="1447002"/>
            <a:ext cx="3434258" cy="4583448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6522541" y="6135553"/>
            <a:ext cx="45028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200" dirty="0"/>
              <a:t>Foto: Jasmina Žagar, tonska risba, delo dijaka Gimnazije Novo mesto</a:t>
            </a:r>
          </a:p>
        </p:txBody>
      </p:sp>
    </p:spTree>
    <p:extLst>
      <p:ext uri="{BB962C8B-B14F-4D97-AF65-F5344CB8AC3E}">
        <p14:creationId xmlns:p14="http://schemas.microsoft.com/office/powerpoint/2010/main" val="54554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Zračna perspektiva</a:t>
            </a:r>
            <a:br>
              <a:rPr lang="sl-SI" dirty="0" smtClean="0"/>
            </a:br>
            <a:r>
              <a:rPr lang="sl-SI" sz="2400" dirty="0"/>
              <a:t>V i- učbeniku si preberi snov o </a:t>
            </a:r>
            <a:r>
              <a:rPr lang="sl-SI" sz="2400" dirty="0" smtClean="0"/>
              <a:t>zračni perspektivi. </a:t>
            </a:r>
            <a:r>
              <a:rPr lang="sl-SI" sz="2400" dirty="0"/>
              <a:t>Uporabi </a:t>
            </a:r>
            <a:r>
              <a:rPr lang="sl-SI" sz="2400" dirty="0" smtClean="0"/>
              <a:t>zračno perspektivo v svojem delu. Predmete, ki so spredaj poudari, izriši močneje, ozadje zabriši. Pritisk s pastelom je nežen. </a:t>
            </a:r>
            <a:endParaRPr lang="sl-SI" sz="2400" dirty="0"/>
          </a:p>
        </p:txBody>
      </p:sp>
      <p:sp>
        <p:nvSpPr>
          <p:cNvPr id="5" name="Pravokotnik 4"/>
          <p:cNvSpPr/>
          <p:nvPr/>
        </p:nvSpPr>
        <p:spPr>
          <a:xfrm>
            <a:off x="6096000" y="685057"/>
            <a:ext cx="44710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hlinkClick r:id="rId2"/>
              </a:rPr>
              <a:t>http://</a:t>
            </a:r>
            <a:r>
              <a:rPr lang="sl-SI" dirty="0" smtClean="0">
                <a:hlinkClick r:id="rId2"/>
              </a:rPr>
              <a:t>eucbeniki.sio.si/lum9/2372/index1.html</a:t>
            </a:r>
            <a:endParaRPr lang="sl-SI" dirty="0" smtClean="0"/>
          </a:p>
          <a:p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6934" y="1331388"/>
            <a:ext cx="3369228" cy="4757351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6568965" y="6088739"/>
            <a:ext cx="45614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200" dirty="0"/>
              <a:t>Foto: Jasmina Žagar, tonska risba, delo dijaka Gimnazije Novo mesto</a:t>
            </a:r>
          </a:p>
        </p:txBody>
      </p:sp>
    </p:spTree>
    <p:extLst>
      <p:ext uri="{BB962C8B-B14F-4D97-AF65-F5344CB8AC3E}">
        <p14:creationId xmlns:p14="http://schemas.microsoft.com/office/powerpoint/2010/main" val="327600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0703" y="691650"/>
            <a:ext cx="3647090" cy="5124516"/>
          </a:xfrm>
          <a:prstGeom prst="rect">
            <a:avLst/>
          </a:prstGeom>
        </p:spPr>
      </p:pic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Označba mesta besedila 7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l-SI" sz="2800" dirty="0" smtClean="0"/>
              <a:t>Če uporabiš črn papir , rišeš svetlobo. Pri tehniki pastela je osnovno izrazno sredstvo še vedno </a:t>
            </a:r>
            <a:r>
              <a:rPr lang="sl-SI" sz="2800" b="1" dirty="0" smtClean="0">
                <a:solidFill>
                  <a:srgbClr val="FF0000"/>
                </a:solidFill>
              </a:rPr>
              <a:t>črta.</a:t>
            </a:r>
            <a:r>
              <a:rPr lang="sl-SI" sz="2800" dirty="0" smtClean="0"/>
              <a:t> Pazi da ne razmažeš teksturo s prstom.</a:t>
            </a:r>
            <a:endParaRPr lang="sl-SI" sz="2800" dirty="0"/>
          </a:p>
        </p:txBody>
      </p:sp>
      <p:sp>
        <p:nvSpPr>
          <p:cNvPr id="2" name="Pravokotnik 1"/>
          <p:cNvSpPr/>
          <p:nvPr/>
        </p:nvSpPr>
        <p:spPr>
          <a:xfrm>
            <a:off x="6630777" y="5912097"/>
            <a:ext cx="45101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200" dirty="0"/>
              <a:t>Foto: Jasmina Žagar, tonska risba, delo dijaka Gimnazije Novo mesto</a:t>
            </a:r>
          </a:p>
        </p:txBody>
      </p:sp>
    </p:spTree>
    <p:extLst>
      <p:ext uri="{BB962C8B-B14F-4D97-AF65-F5344CB8AC3E}">
        <p14:creationId xmlns:p14="http://schemas.microsoft.com/office/powerpoint/2010/main" val="153075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1. LIKOVNA ZVRST </a:t>
            </a:r>
            <a:r>
              <a:rPr lang="sl-SI" sz="1600" dirty="0"/>
              <a:t>(NAPIŠEŠ PANOGO LIKOVNEGA DELA): </a:t>
            </a:r>
          </a:p>
          <a:p>
            <a:r>
              <a:rPr lang="sl-SI" dirty="0" smtClean="0"/>
              <a:t>2. LIKOVNA NALOGA </a:t>
            </a:r>
            <a:r>
              <a:rPr lang="sl-SI" sz="1600" dirty="0"/>
              <a:t>(CILJ) </a:t>
            </a:r>
            <a:r>
              <a:rPr lang="sl-SI" dirty="0" smtClean="0"/>
              <a:t>: </a:t>
            </a:r>
          </a:p>
          <a:p>
            <a:r>
              <a:rPr lang="sl-SI" dirty="0" smtClean="0"/>
              <a:t>3. LIKOVNA TEHNIKA </a:t>
            </a:r>
            <a:r>
              <a:rPr lang="sl-SI" sz="1600" dirty="0"/>
              <a:t>(S ČIM </a:t>
            </a:r>
            <a:r>
              <a:rPr lang="sl-SI" sz="1600" dirty="0" smtClean="0"/>
              <a:t>RIŠEŠ…):</a:t>
            </a:r>
            <a:endParaRPr lang="sl-SI" sz="1600" dirty="0"/>
          </a:p>
          <a:p>
            <a:r>
              <a:rPr lang="sl-SI" dirty="0" smtClean="0"/>
              <a:t>4. LIKOVNI MOTIV </a:t>
            </a:r>
            <a:r>
              <a:rPr lang="sl-SI" sz="1600" dirty="0"/>
              <a:t>(KAJ JE </a:t>
            </a:r>
            <a:r>
              <a:rPr lang="sl-SI" sz="1600" dirty="0" smtClean="0"/>
              <a:t>UPODOBLJENO )</a:t>
            </a:r>
            <a:r>
              <a:rPr lang="sl-SI" dirty="0" smtClean="0"/>
              <a:t>: </a:t>
            </a:r>
          </a:p>
          <a:p>
            <a:r>
              <a:rPr lang="sl-SI" dirty="0" smtClean="0"/>
              <a:t>5. NASLOV LIKOVNEGA DELA </a:t>
            </a:r>
            <a:r>
              <a:rPr lang="sl-SI" sz="1700" dirty="0"/>
              <a:t>(UMETNIŠKA SVOBODA)</a:t>
            </a:r>
            <a:r>
              <a:rPr lang="sl-SI" dirty="0" smtClean="0"/>
              <a:t>:</a:t>
            </a:r>
          </a:p>
          <a:p>
            <a:r>
              <a:rPr lang="sl-SI" dirty="0" smtClean="0"/>
              <a:t>6. VSEBINA </a:t>
            </a:r>
            <a:r>
              <a:rPr lang="sl-SI" sz="1600" dirty="0"/>
              <a:t>(S CELIMI STAVKI OPIŠI VSEBINO LIKOVNE </a:t>
            </a:r>
            <a:r>
              <a:rPr lang="sl-SI" sz="1600" dirty="0" smtClean="0"/>
              <a:t>NALOGE – KAKO SI IZDELAL SKICO IN RISBO IN KAJ SI UPOŠTEVAL PRI IZVEDBI LINEARNE IN ZRAČNE PERSPEKTIVE TER TONSKE MODELACIJE.</a:t>
            </a:r>
          </a:p>
          <a:p>
            <a:r>
              <a:rPr lang="sl-SI" dirty="0" smtClean="0"/>
              <a:t>7. IME IN PRIIMEK:</a:t>
            </a:r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l-SI" sz="2400" b="1" dirty="0" smtClean="0">
                <a:solidFill>
                  <a:schemeClr val="tx1"/>
                </a:solidFill>
                <a:effectLst/>
              </a:rPr>
              <a:t>Na zadnjo stran  izdelka napiši s kemijskim svinčnikom:</a:t>
            </a:r>
            <a:endParaRPr lang="sl-SI" sz="2400" b="1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2155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CILJI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altLang="sl-SI" dirty="0" smtClean="0"/>
              <a:t>Dijak:</a:t>
            </a:r>
          </a:p>
          <a:p>
            <a:r>
              <a:rPr lang="sl-SI" altLang="sl-SI" dirty="0" smtClean="0"/>
              <a:t>zna </a:t>
            </a:r>
            <a:r>
              <a:rPr lang="sl-SI" altLang="sl-SI" dirty="0"/>
              <a:t>razložiti  pojme tonska in črtna risba ter formalna in neformalna </a:t>
            </a:r>
            <a:r>
              <a:rPr lang="sl-SI" altLang="sl-SI" dirty="0" smtClean="0"/>
              <a:t>risba;</a:t>
            </a:r>
            <a:endParaRPr lang="sl-SI" altLang="sl-SI" dirty="0"/>
          </a:p>
          <a:p>
            <a:r>
              <a:rPr lang="sl-SI" altLang="sl-SI" dirty="0"/>
              <a:t>ločijo posamezne značilnosti </a:t>
            </a:r>
            <a:r>
              <a:rPr lang="sl-SI" altLang="sl-SI" dirty="0" smtClean="0"/>
              <a:t>risb;</a:t>
            </a:r>
            <a:endParaRPr lang="sl-SI" altLang="sl-SI" dirty="0"/>
          </a:p>
          <a:p>
            <a:r>
              <a:rPr lang="sl-SI" altLang="sl-SI" dirty="0"/>
              <a:t>razlikujejo tehnike </a:t>
            </a:r>
            <a:r>
              <a:rPr lang="sl-SI" altLang="sl-SI" dirty="0" smtClean="0"/>
              <a:t>risb;</a:t>
            </a:r>
            <a:endParaRPr lang="sl-SI" altLang="sl-SI" dirty="0"/>
          </a:p>
          <a:p>
            <a:r>
              <a:rPr lang="sl-SI" altLang="sl-SI" dirty="0"/>
              <a:t>rešijo probleme prostora s pomočjo linearne risbe, </a:t>
            </a:r>
            <a:r>
              <a:rPr lang="sl-SI" altLang="sl-SI" dirty="0" err="1"/>
              <a:t>modelacije</a:t>
            </a:r>
            <a:r>
              <a:rPr lang="sl-SI" altLang="sl-SI" dirty="0"/>
              <a:t> z vključeno zračno </a:t>
            </a:r>
            <a:r>
              <a:rPr lang="sl-SI" altLang="sl-SI" dirty="0" smtClean="0"/>
              <a:t>perspektivo;</a:t>
            </a:r>
            <a:endParaRPr lang="sl-SI" altLang="sl-SI" dirty="0" smtClean="0"/>
          </a:p>
          <a:p>
            <a:r>
              <a:rPr lang="sl-SI" altLang="sl-SI" dirty="0" smtClean="0"/>
              <a:t>u</a:t>
            </a:r>
            <a:r>
              <a:rPr lang="sl-SI" altLang="sl-SI" dirty="0" smtClean="0"/>
              <a:t>porabijo </a:t>
            </a:r>
            <a:r>
              <a:rPr lang="sl-SI" altLang="sl-SI" dirty="0" smtClean="0"/>
              <a:t>uravnoteženo </a:t>
            </a:r>
            <a:r>
              <a:rPr lang="sl-SI" altLang="sl-SI" dirty="0" err="1" smtClean="0"/>
              <a:t>kopozicijo</a:t>
            </a:r>
            <a:r>
              <a:rPr lang="sl-SI" altLang="sl-SI" dirty="0" smtClean="0"/>
              <a:t>;</a:t>
            </a:r>
            <a:endParaRPr lang="sl-SI" alt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6287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Material:</a:t>
            </a:r>
            <a:br>
              <a:rPr lang="sl-SI" dirty="0" smtClean="0"/>
            </a:br>
            <a:r>
              <a:rPr lang="sl-SI" sz="2400" dirty="0" smtClean="0"/>
              <a:t>pastel v svinčniku, papir za pastele A3, karton za skico, alkoholni flomaster debeline m, svinčnik, radirka</a:t>
            </a:r>
            <a:endParaRPr lang="sl-SI" sz="2400" dirty="0"/>
          </a:p>
        </p:txBody>
      </p:sp>
      <p:pic>
        <p:nvPicPr>
          <p:cNvPr id="2050" name="Picture 2" descr="Rezultat iskanja slik za pasteli v svinÄnik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5700" y="641237"/>
            <a:ext cx="3648075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Rezultat iskanja slik za papir za paste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5" name="AutoShape 6" descr="Rezultat iskanja slik za papir za paste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0237" y="1123837"/>
            <a:ext cx="2417763" cy="2417763"/>
          </a:xfrm>
          <a:prstGeom prst="rect">
            <a:avLst/>
          </a:prstGeom>
        </p:spPr>
      </p:pic>
      <p:sp>
        <p:nvSpPr>
          <p:cNvPr id="9" name="PoljeZBesedilom 8"/>
          <p:cNvSpPr txBox="1"/>
          <p:nvPr/>
        </p:nvSpPr>
        <p:spPr>
          <a:xfrm>
            <a:off x="4533900" y="3424428"/>
            <a:ext cx="1525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Papir za pastel A3</a:t>
            </a:r>
            <a:endParaRPr lang="sl-SI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7747000" y="3747593"/>
            <a:ext cx="1892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Pastel v svinčniku 1x temnejše barve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9248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Linearna perspektiva</a:t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sz="2200" dirty="0" smtClean="0"/>
              <a:t>V i- učbeniku si preberi snov o linearni perspektivi. Uporabi perspektivo z enim ali dvema očiščema.</a:t>
            </a:r>
            <a:endParaRPr lang="sl-SI" sz="22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hlinkClick r:id="rId2"/>
              </a:rPr>
              <a:t>http://</a:t>
            </a:r>
            <a:r>
              <a:rPr lang="sl-SI" dirty="0" smtClean="0">
                <a:hlinkClick r:id="rId2"/>
              </a:rPr>
              <a:t>eucbeniki.sio.si/lum9/2372/index1.html</a:t>
            </a:r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4330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dirty="0" smtClean="0"/>
              <a:t>Za izdelavo skice, si boš izdelal pripomoček, ki so ga uporabljali že v času renesanse. Pomagal ti bo razumeti linearno perspektivo in prenašati trodimenzionalni prostor na dvodimenzionalno podlago. </a:t>
            </a:r>
            <a:endParaRPr lang="sl-SI" sz="2400" dirty="0"/>
          </a:p>
        </p:txBody>
      </p:sp>
      <p:sp>
        <p:nvSpPr>
          <p:cNvPr id="5" name="Pravokotnik 4"/>
          <p:cNvSpPr/>
          <p:nvPr/>
        </p:nvSpPr>
        <p:spPr>
          <a:xfrm>
            <a:off x="4908331" y="2424154"/>
            <a:ext cx="6096000" cy="10002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sl-SI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 renesančnega modela linearne perspektive</a:t>
            </a: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</a:p>
          <a:p>
            <a:r>
              <a:rPr lang="sl-SI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http://ana-laura.splet.arnes.si/2013/05/28/perspektivno-orodje-renesancni-model/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3025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252" y="1671320"/>
            <a:ext cx="3090672" cy="1600200"/>
          </a:xfrm>
        </p:spPr>
        <p:txBody>
          <a:bodyPr>
            <a:noAutofit/>
          </a:bodyPr>
          <a:lstStyle/>
          <a:p>
            <a:r>
              <a:rPr lang="sl-SI" sz="2400" dirty="0" smtClean="0"/>
              <a:t>1. Izdelaj </a:t>
            </a:r>
            <a:r>
              <a:rPr lang="sl-SI" sz="2400" dirty="0" smtClean="0">
                <a:solidFill>
                  <a:srgbClr val="FF0000"/>
                </a:solidFill>
              </a:rPr>
              <a:t>ČRTNO SKICO ALI KROKI </a:t>
            </a:r>
            <a:r>
              <a:rPr lang="sl-SI" sz="2400" dirty="0" smtClean="0"/>
              <a:t>, kjer upoštevaš izbran </a:t>
            </a:r>
            <a:r>
              <a:rPr lang="sl-SI" sz="2400" b="1" dirty="0" smtClean="0"/>
              <a:t>MOTIV</a:t>
            </a:r>
            <a:r>
              <a:rPr lang="sl-SI" sz="2400" dirty="0" smtClean="0"/>
              <a:t>  </a:t>
            </a:r>
            <a:r>
              <a:rPr lang="sl-SI" sz="2400" b="1" dirty="0" smtClean="0"/>
              <a:t>KRAJINE </a:t>
            </a:r>
            <a:r>
              <a:rPr lang="sl-SI" sz="2400" dirty="0" smtClean="0"/>
              <a:t>in </a:t>
            </a:r>
            <a:r>
              <a:rPr lang="sl-SI" sz="2400" b="1" dirty="0" smtClean="0"/>
              <a:t>LINEARNO PERSPEKTIVO</a:t>
            </a:r>
            <a:endParaRPr lang="sl-SI" sz="2400" b="1" dirty="0">
              <a:solidFill>
                <a:srgbClr val="FFC000"/>
              </a:solidFill>
            </a:endParaRP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l-SI" sz="2400" b="1" dirty="0" smtClean="0"/>
              <a:t>Uporabi KARTON  </a:t>
            </a:r>
            <a:r>
              <a:rPr lang="sl-SI" sz="2400" b="1" dirty="0" smtClean="0">
                <a:solidFill>
                  <a:srgbClr val="FF0000"/>
                </a:solidFill>
              </a:rPr>
              <a:t>A4  in izreži okvir v velikosti A5. </a:t>
            </a:r>
            <a:r>
              <a:rPr lang="sl-SI" sz="2400" b="1" dirty="0" smtClean="0"/>
              <a:t>Čez okvir nalepi </a:t>
            </a:r>
            <a:r>
              <a:rPr lang="sl-SI" sz="2400" b="1" dirty="0" smtClean="0">
                <a:solidFill>
                  <a:srgbClr val="FF0000"/>
                </a:solidFill>
              </a:rPr>
              <a:t>prozorno trdo folijo. </a:t>
            </a:r>
            <a:endParaRPr lang="sl-SI" sz="2400" b="1" dirty="0"/>
          </a:p>
          <a:p>
            <a:r>
              <a:rPr lang="sl-SI" sz="2400" b="1" dirty="0" smtClean="0"/>
              <a:t>Na folijo nariši z alkoholnim flomastrom mrežo 4 X 4 .</a:t>
            </a:r>
          </a:p>
          <a:p>
            <a:endParaRPr lang="sl-SI" sz="2400" b="1" dirty="0"/>
          </a:p>
          <a:p>
            <a:r>
              <a:rPr lang="sl-SI" sz="2400" b="1" dirty="0" smtClean="0"/>
              <a:t>Na skici upoštevaj </a:t>
            </a:r>
            <a:r>
              <a:rPr lang="sl-SI" sz="2400" b="1" dirty="0" smtClean="0">
                <a:solidFill>
                  <a:srgbClr val="FF0000"/>
                </a:solidFill>
              </a:rPr>
              <a:t>horizont in očišče</a:t>
            </a:r>
            <a:r>
              <a:rPr lang="sl-SI" sz="2400" b="1" dirty="0" smtClean="0"/>
              <a:t>, ki naj bo postavljeno približno  na sredini formata. </a:t>
            </a:r>
          </a:p>
        </p:txBody>
      </p:sp>
      <p:sp>
        <p:nvSpPr>
          <p:cNvPr id="6" name="Pravokotnik 5"/>
          <p:cNvSpPr/>
          <p:nvPr/>
        </p:nvSpPr>
        <p:spPr>
          <a:xfrm>
            <a:off x="7498080" y="2057400"/>
            <a:ext cx="2580640" cy="3291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ravokotnik 6"/>
          <p:cNvSpPr/>
          <p:nvPr/>
        </p:nvSpPr>
        <p:spPr>
          <a:xfrm>
            <a:off x="8087360" y="2804160"/>
            <a:ext cx="1402080" cy="1828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9" name="Raven povezovalnik 8"/>
          <p:cNvCxnSpPr>
            <a:stCxn id="7" idx="0"/>
          </p:cNvCxnSpPr>
          <p:nvPr/>
        </p:nvCxnSpPr>
        <p:spPr>
          <a:xfrm>
            <a:off x="8788400" y="2804160"/>
            <a:ext cx="0" cy="18942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en povezovalnik 10"/>
          <p:cNvCxnSpPr>
            <a:stCxn id="7" idx="1"/>
            <a:endCxn id="7" idx="3"/>
          </p:cNvCxnSpPr>
          <p:nvPr/>
        </p:nvCxnSpPr>
        <p:spPr>
          <a:xfrm>
            <a:off x="8087360" y="3718560"/>
            <a:ext cx="1402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en povezovalnik 12"/>
          <p:cNvCxnSpPr/>
          <p:nvPr/>
        </p:nvCxnSpPr>
        <p:spPr>
          <a:xfrm>
            <a:off x="8432800" y="2804160"/>
            <a:ext cx="0" cy="18942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povezovalnik 14"/>
          <p:cNvCxnSpPr/>
          <p:nvPr/>
        </p:nvCxnSpPr>
        <p:spPr>
          <a:xfrm>
            <a:off x="9144000" y="2804160"/>
            <a:ext cx="0" cy="18942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en povezovalnik 18"/>
          <p:cNvCxnSpPr/>
          <p:nvPr/>
        </p:nvCxnSpPr>
        <p:spPr>
          <a:xfrm flipV="1">
            <a:off x="8087360" y="3251200"/>
            <a:ext cx="1564640" cy="2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en povezovalnik 20"/>
          <p:cNvCxnSpPr/>
          <p:nvPr/>
        </p:nvCxnSpPr>
        <p:spPr>
          <a:xfrm>
            <a:off x="8087360" y="4165600"/>
            <a:ext cx="1402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puščični povezovalnik 7"/>
          <p:cNvCxnSpPr/>
          <p:nvPr/>
        </p:nvCxnSpPr>
        <p:spPr>
          <a:xfrm flipV="1">
            <a:off x="10071279" y="2189408"/>
            <a:ext cx="708338" cy="25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puščični povezovalnik 11"/>
          <p:cNvCxnSpPr/>
          <p:nvPr/>
        </p:nvCxnSpPr>
        <p:spPr>
          <a:xfrm>
            <a:off x="9489440" y="4632960"/>
            <a:ext cx="1264419" cy="716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PoljeZBesedilom 13"/>
          <p:cNvSpPr txBox="1"/>
          <p:nvPr/>
        </p:nvSpPr>
        <p:spPr>
          <a:xfrm>
            <a:off x="10779616" y="2189408"/>
            <a:ext cx="575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A4</a:t>
            </a:r>
            <a:endParaRPr lang="sl-SI" dirty="0"/>
          </a:p>
        </p:txBody>
      </p:sp>
      <p:sp>
        <p:nvSpPr>
          <p:cNvPr id="16" name="PoljeZBesedilom 15"/>
          <p:cNvSpPr txBox="1"/>
          <p:nvPr/>
        </p:nvSpPr>
        <p:spPr>
          <a:xfrm>
            <a:off x="10779615" y="5349240"/>
            <a:ext cx="575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A5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096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50008"/>
          </a:xfrm>
        </p:spPr>
        <p:txBody>
          <a:bodyPr/>
          <a:lstStyle/>
          <a:p>
            <a:r>
              <a:rPr lang="sl-SI" dirty="0" smtClean="0"/>
              <a:t>2. Izdelava krokija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l-SI" sz="1800" b="1" dirty="0" smtClean="0"/>
              <a:t>Karton postavi pokonci in z alkoholnim flomastrom izriši  izbrani motiv. Dobil boš pravilna razmerja in določil boš lahko horizont.</a:t>
            </a:r>
          </a:p>
          <a:p>
            <a:endParaRPr lang="sl-SI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2576" y="767419"/>
            <a:ext cx="4016024" cy="5354699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5102576" y="6222125"/>
            <a:ext cx="401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/>
              <a:t>Foto: Jasmina Žagar, delo na terenu dijaki Gimnazije Novo mesto</a:t>
            </a:r>
          </a:p>
        </p:txBody>
      </p:sp>
    </p:spTree>
    <p:extLst>
      <p:ext uri="{BB962C8B-B14F-4D97-AF65-F5344CB8AC3E}">
        <p14:creationId xmlns:p14="http://schemas.microsoft.com/office/powerpoint/2010/main" val="218868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7670" y="586311"/>
            <a:ext cx="4212550" cy="5676233"/>
          </a:xfrm>
          <a:prstGeom prst="rect">
            <a:avLst/>
          </a:prstGeom>
        </p:spPr>
      </p:pic>
      <p:cxnSp>
        <p:nvCxnSpPr>
          <p:cNvPr id="3" name="Raven povezovalnik 2"/>
          <p:cNvCxnSpPr/>
          <p:nvPr/>
        </p:nvCxnSpPr>
        <p:spPr>
          <a:xfrm>
            <a:off x="3949700" y="3035300"/>
            <a:ext cx="6997700" cy="63500"/>
          </a:xfrm>
          <a:prstGeom prst="line">
            <a:avLst/>
          </a:prstGeom>
          <a:ln w="38100">
            <a:solidFill>
              <a:srgbClr val="FF0000">
                <a:alpha val="50000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PoljeZBesedilom 4"/>
          <p:cNvSpPr txBox="1"/>
          <p:nvPr/>
        </p:nvSpPr>
        <p:spPr>
          <a:xfrm>
            <a:off x="9524016" y="2665968"/>
            <a:ext cx="172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horizont</a:t>
            </a:r>
            <a:endParaRPr lang="sl-SI" dirty="0"/>
          </a:p>
        </p:txBody>
      </p:sp>
      <p:sp>
        <p:nvSpPr>
          <p:cNvPr id="11" name="Naslov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dirty="0" smtClean="0"/>
              <a:t>3. Dobil si črtno risbo. </a:t>
            </a:r>
            <a:br>
              <a:rPr lang="sl-SI" sz="2400" dirty="0" smtClean="0"/>
            </a:br>
            <a:r>
              <a:rPr lang="sl-SI" sz="2400" dirty="0" smtClean="0"/>
              <a:t>Z rdečim alkoholnim flomastrom nariši horizont na folijo. </a:t>
            </a:r>
            <a:r>
              <a:rPr lang="sl-SI" sz="2400" dirty="0"/>
              <a:t/>
            </a:r>
            <a:br>
              <a:rPr lang="sl-SI" sz="2400" dirty="0"/>
            </a:br>
            <a:endParaRPr lang="sl-SI" sz="2400" dirty="0"/>
          </a:p>
        </p:txBody>
      </p:sp>
      <p:sp>
        <p:nvSpPr>
          <p:cNvPr id="4" name="Pravokotnik 3"/>
          <p:cNvSpPr/>
          <p:nvPr/>
        </p:nvSpPr>
        <p:spPr>
          <a:xfrm>
            <a:off x="5381297" y="6262544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1200" dirty="0"/>
              <a:t>Foto: Jasmina Žagar,  </a:t>
            </a:r>
            <a:r>
              <a:rPr lang="sl-SI" sz="1200" dirty="0" smtClean="0"/>
              <a:t>črtna skica, delo dijaka </a:t>
            </a:r>
            <a:r>
              <a:rPr lang="sl-SI" sz="1200" dirty="0"/>
              <a:t>Gimnazije Novo mesto</a:t>
            </a:r>
          </a:p>
        </p:txBody>
      </p:sp>
    </p:spTree>
    <p:extLst>
      <p:ext uri="{BB962C8B-B14F-4D97-AF65-F5344CB8AC3E}">
        <p14:creationId xmlns:p14="http://schemas.microsoft.com/office/powerpoint/2010/main" val="253945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4. </a:t>
            </a:r>
            <a:r>
              <a:rPr lang="sl-SI" sz="2400" dirty="0" smtClean="0"/>
              <a:t>S svinčnikom prenesi osnovna razmerja na list za pastele velikosti A3. Mreža ti bo pomagala , da boš lažje določil razmerja med posameznimi objekti</a:t>
            </a:r>
            <a:endParaRPr lang="sl-SI" sz="2400" dirty="0"/>
          </a:p>
        </p:txBody>
      </p:sp>
      <p:sp>
        <p:nvSpPr>
          <p:cNvPr id="3" name="Pravokotnik 2"/>
          <p:cNvSpPr/>
          <p:nvPr/>
        </p:nvSpPr>
        <p:spPr>
          <a:xfrm>
            <a:off x="6505904" y="796195"/>
            <a:ext cx="4014952" cy="53812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PoljeZBesedilom 3"/>
          <p:cNvSpPr txBox="1"/>
          <p:nvPr/>
        </p:nvSpPr>
        <p:spPr>
          <a:xfrm>
            <a:off x="10541876" y="830317"/>
            <a:ext cx="725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A3</a:t>
            </a:r>
            <a:endParaRPr lang="sl-SI" dirty="0"/>
          </a:p>
        </p:txBody>
      </p:sp>
      <p:cxnSp>
        <p:nvCxnSpPr>
          <p:cNvPr id="7" name="Raven povezovalnik 6"/>
          <p:cNvCxnSpPr/>
          <p:nvPr/>
        </p:nvCxnSpPr>
        <p:spPr>
          <a:xfrm>
            <a:off x="6505904" y="3429000"/>
            <a:ext cx="401495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Raven povezovalnik 9"/>
          <p:cNvCxnSpPr>
            <a:stCxn id="3" idx="0"/>
            <a:endCxn id="3" idx="2"/>
          </p:cNvCxnSpPr>
          <p:nvPr/>
        </p:nvCxnSpPr>
        <p:spPr>
          <a:xfrm>
            <a:off x="8513380" y="796195"/>
            <a:ext cx="0" cy="53812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Raven povezovalnik 11"/>
          <p:cNvCxnSpPr/>
          <p:nvPr/>
        </p:nvCxnSpPr>
        <p:spPr>
          <a:xfrm>
            <a:off x="6505904" y="2124403"/>
            <a:ext cx="4035972" cy="105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Raven povezovalnik 13"/>
          <p:cNvCxnSpPr/>
          <p:nvPr/>
        </p:nvCxnSpPr>
        <p:spPr>
          <a:xfrm>
            <a:off x="6505904" y="4770487"/>
            <a:ext cx="401495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Raven povezovalnik 15"/>
          <p:cNvCxnSpPr/>
          <p:nvPr/>
        </p:nvCxnSpPr>
        <p:spPr>
          <a:xfrm>
            <a:off x="7462348" y="830316"/>
            <a:ext cx="10510" cy="53812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Raven povezovalnik 17"/>
          <p:cNvCxnSpPr/>
          <p:nvPr/>
        </p:nvCxnSpPr>
        <p:spPr>
          <a:xfrm>
            <a:off x="9522373" y="830316"/>
            <a:ext cx="0" cy="53812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Slika 2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6319" y="796195"/>
            <a:ext cx="1950512" cy="2628233"/>
          </a:xfrm>
          <a:prstGeom prst="rect">
            <a:avLst/>
          </a:prstGeom>
        </p:spPr>
      </p:pic>
      <p:cxnSp>
        <p:nvCxnSpPr>
          <p:cNvPr id="30" name="Raven povezovalnik 29"/>
          <p:cNvCxnSpPr/>
          <p:nvPr/>
        </p:nvCxnSpPr>
        <p:spPr>
          <a:xfrm>
            <a:off x="6316717" y="3100552"/>
            <a:ext cx="57701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oljeZBesedilom 30"/>
          <p:cNvSpPr txBox="1"/>
          <p:nvPr/>
        </p:nvSpPr>
        <p:spPr>
          <a:xfrm>
            <a:off x="10731062" y="2995448"/>
            <a:ext cx="1082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 smtClean="0"/>
              <a:t>HORIZONT</a:t>
            </a:r>
            <a:endParaRPr lang="sl-SI" sz="1400" dirty="0"/>
          </a:p>
        </p:txBody>
      </p:sp>
      <p:sp>
        <p:nvSpPr>
          <p:cNvPr id="34" name="Prostoročno 33"/>
          <p:cNvSpPr/>
          <p:nvPr/>
        </p:nvSpPr>
        <p:spPr>
          <a:xfrm>
            <a:off x="6526924" y="3184154"/>
            <a:ext cx="1282262" cy="1104067"/>
          </a:xfrm>
          <a:custGeom>
            <a:avLst/>
            <a:gdLst>
              <a:gd name="connsiteX0" fmla="*/ 0 w 1282262"/>
              <a:gd name="connsiteY0" fmla="*/ 1104067 h 1104067"/>
              <a:gd name="connsiteX1" fmla="*/ 94593 w 1282262"/>
              <a:gd name="connsiteY1" fmla="*/ 1072536 h 1104067"/>
              <a:gd name="connsiteX2" fmla="*/ 147145 w 1282262"/>
              <a:gd name="connsiteY2" fmla="*/ 1062025 h 1104067"/>
              <a:gd name="connsiteX3" fmla="*/ 178676 w 1282262"/>
              <a:gd name="connsiteY3" fmla="*/ 1051515 h 1104067"/>
              <a:gd name="connsiteX4" fmla="*/ 220717 w 1282262"/>
              <a:gd name="connsiteY4" fmla="*/ 1041005 h 1104067"/>
              <a:gd name="connsiteX5" fmla="*/ 325821 w 1282262"/>
              <a:gd name="connsiteY5" fmla="*/ 1009474 h 1104067"/>
              <a:gd name="connsiteX6" fmla="*/ 357352 w 1282262"/>
              <a:gd name="connsiteY6" fmla="*/ 988453 h 1104067"/>
              <a:gd name="connsiteX7" fmla="*/ 430924 w 1282262"/>
              <a:gd name="connsiteY7" fmla="*/ 967432 h 1104067"/>
              <a:gd name="connsiteX8" fmla="*/ 462455 w 1282262"/>
              <a:gd name="connsiteY8" fmla="*/ 946412 h 1104067"/>
              <a:gd name="connsiteX9" fmla="*/ 609600 w 1282262"/>
              <a:gd name="connsiteY9" fmla="*/ 904370 h 1104067"/>
              <a:gd name="connsiteX10" fmla="*/ 725214 w 1282262"/>
              <a:gd name="connsiteY10" fmla="*/ 851818 h 1104067"/>
              <a:gd name="connsiteX11" fmla="*/ 767255 w 1282262"/>
              <a:gd name="connsiteY11" fmla="*/ 820287 h 1104067"/>
              <a:gd name="connsiteX12" fmla="*/ 809297 w 1282262"/>
              <a:gd name="connsiteY12" fmla="*/ 809777 h 1104067"/>
              <a:gd name="connsiteX13" fmla="*/ 903890 w 1282262"/>
              <a:gd name="connsiteY13" fmla="*/ 767736 h 1104067"/>
              <a:gd name="connsiteX14" fmla="*/ 956442 w 1282262"/>
              <a:gd name="connsiteY14" fmla="*/ 725694 h 1104067"/>
              <a:gd name="connsiteX15" fmla="*/ 998483 w 1282262"/>
              <a:gd name="connsiteY15" fmla="*/ 694163 h 1104067"/>
              <a:gd name="connsiteX16" fmla="*/ 1030014 w 1282262"/>
              <a:gd name="connsiteY16" fmla="*/ 673143 h 1104067"/>
              <a:gd name="connsiteX17" fmla="*/ 1061545 w 1282262"/>
              <a:gd name="connsiteY17" fmla="*/ 631101 h 1104067"/>
              <a:gd name="connsiteX18" fmla="*/ 1093076 w 1282262"/>
              <a:gd name="connsiteY18" fmla="*/ 610080 h 1104067"/>
              <a:gd name="connsiteX19" fmla="*/ 1145628 w 1282262"/>
              <a:gd name="connsiteY19" fmla="*/ 547018 h 1104067"/>
              <a:gd name="connsiteX20" fmla="*/ 1156138 w 1282262"/>
              <a:gd name="connsiteY20" fmla="*/ 515487 h 1104067"/>
              <a:gd name="connsiteX21" fmla="*/ 1219200 w 1282262"/>
              <a:gd name="connsiteY21" fmla="*/ 452425 h 1104067"/>
              <a:gd name="connsiteX22" fmla="*/ 1229710 w 1282262"/>
              <a:gd name="connsiteY22" fmla="*/ 389363 h 1104067"/>
              <a:gd name="connsiteX23" fmla="*/ 1261242 w 1282262"/>
              <a:gd name="connsiteY23" fmla="*/ 294770 h 1104067"/>
              <a:gd name="connsiteX24" fmla="*/ 1271752 w 1282262"/>
              <a:gd name="connsiteY24" fmla="*/ 263239 h 1104067"/>
              <a:gd name="connsiteX25" fmla="*/ 1282262 w 1282262"/>
              <a:gd name="connsiteY25" fmla="*/ 231708 h 1104067"/>
              <a:gd name="connsiteX26" fmla="*/ 1271752 w 1282262"/>
              <a:gd name="connsiteY26" fmla="*/ 126605 h 1104067"/>
              <a:gd name="connsiteX27" fmla="*/ 1208690 w 1282262"/>
              <a:gd name="connsiteY27" fmla="*/ 84563 h 1104067"/>
              <a:gd name="connsiteX28" fmla="*/ 1114097 w 1282262"/>
              <a:gd name="connsiteY28" fmla="*/ 42522 h 1104067"/>
              <a:gd name="connsiteX29" fmla="*/ 1008993 w 1282262"/>
              <a:gd name="connsiteY29" fmla="*/ 21501 h 1104067"/>
              <a:gd name="connsiteX30" fmla="*/ 893379 w 1282262"/>
              <a:gd name="connsiteY30" fmla="*/ 480 h 1104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82262" h="1104067">
                <a:moveTo>
                  <a:pt x="0" y="1104067"/>
                </a:moveTo>
                <a:cubicBezTo>
                  <a:pt x="150609" y="1073944"/>
                  <a:pt x="-35952" y="1116051"/>
                  <a:pt x="94593" y="1072536"/>
                </a:cubicBezTo>
                <a:cubicBezTo>
                  <a:pt x="111541" y="1066887"/>
                  <a:pt x="129814" y="1066358"/>
                  <a:pt x="147145" y="1062025"/>
                </a:cubicBezTo>
                <a:cubicBezTo>
                  <a:pt x="157893" y="1059338"/>
                  <a:pt x="168023" y="1054559"/>
                  <a:pt x="178676" y="1051515"/>
                </a:cubicBezTo>
                <a:cubicBezTo>
                  <a:pt x="192565" y="1047547"/>
                  <a:pt x="206881" y="1045156"/>
                  <a:pt x="220717" y="1041005"/>
                </a:cubicBezTo>
                <a:cubicBezTo>
                  <a:pt x="348654" y="1002624"/>
                  <a:pt x="228923" y="1033697"/>
                  <a:pt x="325821" y="1009474"/>
                </a:cubicBezTo>
                <a:cubicBezTo>
                  <a:pt x="336331" y="1002467"/>
                  <a:pt x="346054" y="994102"/>
                  <a:pt x="357352" y="988453"/>
                </a:cubicBezTo>
                <a:cubicBezTo>
                  <a:pt x="372426" y="980916"/>
                  <a:pt x="417460" y="970798"/>
                  <a:pt x="430924" y="967432"/>
                </a:cubicBezTo>
                <a:cubicBezTo>
                  <a:pt x="441434" y="960425"/>
                  <a:pt x="450912" y="951542"/>
                  <a:pt x="462455" y="946412"/>
                </a:cubicBezTo>
                <a:cubicBezTo>
                  <a:pt x="523186" y="919421"/>
                  <a:pt x="542796" y="926637"/>
                  <a:pt x="609600" y="904370"/>
                </a:cubicBezTo>
                <a:cubicBezTo>
                  <a:pt x="650921" y="890597"/>
                  <a:pt x="687615" y="880018"/>
                  <a:pt x="725214" y="851818"/>
                </a:cubicBezTo>
                <a:cubicBezTo>
                  <a:pt x="739228" y="841308"/>
                  <a:pt x="751587" y="828121"/>
                  <a:pt x="767255" y="820287"/>
                </a:cubicBezTo>
                <a:cubicBezTo>
                  <a:pt x="780175" y="813827"/>
                  <a:pt x="795461" y="813928"/>
                  <a:pt x="809297" y="809777"/>
                </a:cubicBezTo>
                <a:cubicBezTo>
                  <a:pt x="877518" y="789311"/>
                  <a:pt x="857813" y="798453"/>
                  <a:pt x="903890" y="767736"/>
                </a:cubicBezTo>
                <a:cubicBezTo>
                  <a:pt x="943776" y="707905"/>
                  <a:pt x="901770" y="756936"/>
                  <a:pt x="956442" y="725694"/>
                </a:cubicBezTo>
                <a:cubicBezTo>
                  <a:pt x="971651" y="717003"/>
                  <a:pt x="984229" y="704345"/>
                  <a:pt x="998483" y="694163"/>
                </a:cubicBezTo>
                <a:cubicBezTo>
                  <a:pt x="1008762" y="686821"/>
                  <a:pt x="1019504" y="680150"/>
                  <a:pt x="1030014" y="673143"/>
                </a:cubicBezTo>
                <a:cubicBezTo>
                  <a:pt x="1040524" y="659129"/>
                  <a:pt x="1049158" y="643488"/>
                  <a:pt x="1061545" y="631101"/>
                </a:cubicBezTo>
                <a:cubicBezTo>
                  <a:pt x="1070477" y="622169"/>
                  <a:pt x="1083372" y="618167"/>
                  <a:pt x="1093076" y="610080"/>
                </a:cubicBezTo>
                <a:cubicBezTo>
                  <a:pt x="1123423" y="584790"/>
                  <a:pt x="1124959" y="578021"/>
                  <a:pt x="1145628" y="547018"/>
                </a:cubicBezTo>
                <a:cubicBezTo>
                  <a:pt x="1149131" y="536508"/>
                  <a:pt x="1149336" y="524232"/>
                  <a:pt x="1156138" y="515487"/>
                </a:cubicBezTo>
                <a:cubicBezTo>
                  <a:pt x="1174389" y="492021"/>
                  <a:pt x="1219200" y="452425"/>
                  <a:pt x="1219200" y="452425"/>
                </a:cubicBezTo>
                <a:cubicBezTo>
                  <a:pt x="1222703" y="431404"/>
                  <a:pt x="1224541" y="410037"/>
                  <a:pt x="1229710" y="389363"/>
                </a:cubicBezTo>
                <a:cubicBezTo>
                  <a:pt x="1229715" y="389343"/>
                  <a:pt x="1255984" y="310545"/>
                  <a:pt x="1261242" y="294770"/>
                </a:cubicBezTo>
                <a:lnTo>
                  <a:pt x="1271752" y="263239"/>
                </a:lnTo>
                <a:lnTo>
                  <a:pt x="1282262" y="231708"/>
                </a:lnTo>
                <a:cubicBezTo>
                  <a:pt x="1278759" y="196674"/>
                  <a:pt x="1287498" y="158097"/>
                  <a:pt x="1271752" y="126605"/>
                </a:cubicBezTo>
                <a:cubicBezTo>
                  <a:pt x="1260454" y="104008"/>
                  <a:pt x="1229711" y="98577"/>
                  <a:pt x="1208690" y="84563"/>
                </a:cubicBezTo>
                <a:cubicBezTo>
                  <a:pt x="1170949" y="59402"/>
                  <a:pt x="1167696" y="53242"/>
                  <a:pt x="1114097" y="42522"/>
                </a:cubicBezTo>
                <a:cubicBezTo>
                  <a:pt x="1079062" y="35515"/>
                  <a:pt x="1042888" y="32800"/>
                  <a:pt x="1008993" y="21501"/>
                </a:cubicBezTo>
                <a:cubicBezTo>
                  <a:pt x="929313" y="-5060"/>
                  <a:pt x="968089" y="480"/>
                  <a:pt x="893379" y="48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6" name="Prostoročno 35"/>
          <p:cNvSpPr/>
          <p:nvPr/>
        </p:nvSpPr>
        <p:spPr>
          <a:xfrm>
            <a:off x="7483366" y="3163614"/>
            <a:ext cx="1460937" cy="409903"/>
          </a:xfrm>
          <a:custGeom>
            <a:avLst/>
            <a:gdLst>
              <a:gd name="connsiteX0" fmla="*/ 0 w 1460937"/>
              <a:gd name="connsiteY0" fmla="*/ 0 h 409903"/>
              <a:gd name="connsiteX1" fmla="*/ 147144 w 1460937"/>
              <a:gd name="connsiteY1" fmla="*/ 10510 h 409903"/>
              <a:gd name="connsiteX2" fmla="*/ 189186 w 1460937"/>
              <a:gd name="connsiteY2" fmla="*/ 21020 h 409903"/>
              <a:gd name="connsiteX3" fmla="*/ 273268 w 1460937"/>
              <a:gd name="connsiteY3" fmla="*/ 31531 h 409903"/>
              <a:gd name="connsiteX4" fmla="*/ 430924 w 1460937"/>
              <a:gd name="connsiteY4" fmla="*/ 52552 h 409903"/>
              <a:gd name="connsiteX5" fmla="*/ 588579 w 1460937"/>
              <a:gd name="connsiteY5" fmla="*/ 63062 h 409903"/>
              <a:gd name="connsiteX6" fmla="*/ 788275 w 1460937"/>
              <a:gd name="connsiteY6" fmla="*/ 84083 h 409903"/>
              <a:gd name="connsiteX7" fmla="*/ 1082565 w 1460937"/>
              <a:gd name="connsiteY7" fmla="*/ 94593 h 409903"/>
              <a:gd name="connsiteX8" fmla="*/ 1166648 w 1460937"/>
              <a:gd name="connsiteY8" fmla="*/ 115614 h 409903"/>
              <a:gd name="connsiteX9" fmla="*/ 1250731 w 1460937"/>
              <a:gd name="connsiteY9" fmla="*/ 157655 h 409903"/>
              <a:gd name="connsiteX10" fmla="*/ 1303282 w 1460937"/>
              <a:gd name="connsiteY10" fmla="*/ 210207 h 409903"/>
              <a:gd name="connsiteX11" fmla="*/ 1324303 w 1460937"/>
              <a:gd name="connsiteY11" fmla="*/ 241738 h 409903"/>
              <a:gd name="connsiteX12" fmla="*/ 1397875 w 1460937"/>
              <a:gd name="connsiteY12" fmla="*/ 315310 h 409903"/>
              <a:gd name="connsiteX13" fmla="*/ 1439917 w 1460937"/>
              <a:gd name="connsiteY13" fmla="*/ 378372 h 409903"/>
              <a:gd name="connsiteX14" fmla="*/ 1460937 w 1460937"/>
              <a:gd name="connsiteY14" fmla="*/ 409903 h 40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60937" h="409903">
                <a:moveTo>
                  <a:pt x="0" y="0"/>
                </a:moveTo>
                <a:cubicBezTo>
                  <a:pt x="49048" y="3503"/>
                  <a:pt x="98272" y="5080"/>
                  <a:pt x="147144" y="10510"/>
                </a:cubicBezTo>
                <a:cubicBezTo>
                  <a:pt x="161501" y="12105"/>
                  <a:pt x="174937" y="18645"/>
                  <a:pt x="189186" y="21020"/>
                </a:cubicBezTo>
                <a:cubicBezTo>
                  <a:pt x="217047" y="25664"/>
                  <a:pt x="245306" y="27536"/>
                  <a:pt x="273268" y="31531"/>
                </a:cubicBezTo>
                <a:cubicBezTo>
                  <a:pt x="369051" y="45215"/>
                  <a:pt x="313026" y="42727"/>
                  <a:pt x="430924" y="52552"/>
                </a:cubicBezTo>
                <a:cubicBezTo>
                  <a:pt x="483410" y="56926"/>
                  <a:pt x="536115" y="58433"/>
                  <a:pt x="588579" y="63062"/>
                </a:cubicBezTo>
                <a:cubicBezTo>
                  <a:pt x="655253" y="68945"/>
                  <a:pt x="721478" y="79819"/>
                  <a:pt x="788275" y="84083"/>
                </a:cubicBezTo>
                <a:cubicBezTo>
                  <a:pt x="886235" y="90336"/>
                  <a:pt x="984468" y="91090"/>
                  <a:pt x="1082565" y="94593"/>
                </a:cubicBezTo>
                <a:cubicBezTo>
                  <a:pt x="1110593" y="101600"/>
                  <a:pt x="1140808" y="102694"/>
                  <a:pt x="1166648" y="115614"/>
                </a:cubicBezTo>
                <a:lnTo>
                  <a:pt x="1250731" y="157655"/>
                </a:lnTo>
                <a:cubicBezTo>
                  <a:pt x="1306781" y="241733"/>
                  <a:pt x="1233217" y="140142"/>
                  <a:pt x="1303282" y="210207"/>
                </a:cubicBezTo>
                <a:cubicBezTo>
                  <a:pt x="1312214" y="219139"/>
                  <a:pt x="1315853" y="232349"/>
                  <a:pt x="1324303" y="241738"/>
                </a:cubicBezTo>
                <a:cubicBezTo>
                  <a:pt x="1347504" y="267517"/>
                  <a:pt x="1397875" y="315310"/>
                  <a:pt x="1397875" y="315310"/>
                </a:cubicBezTo>
                <a:cubicBezTo>
                  <a:pt x="1416347" y="370724"/>
                  <a:pt x="1396177" y="325884"/>
                  <a:pt x="1439917" y="378372"/>
                </a:cubicBezTo>
                <a:cubicBezTo>
                  <a:pt x="1448004" y="388076"/>
                  <a:pt x="1460937" y="409903"/>
                  <a:pt x="1460937" y="40990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39" name="Raven povezovalnik 38"/>
          <p:cNvCxnSpPr>
            <a:endCxn id="34" idx="0"/>
          </p:cNvCxnSpPr>
          <p:nvPr/>
        </p:nvCxnSpPr>
        <p:spPr>
          <a:xfrm>
            <a:off x="6505904" y="4288221"/>
            <a:ext cx="210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90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kvir">
  <a:themeElements>
    <a:clrScheme name="Okvir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kvir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kvir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469</Words>
  <Application>Microsoft Office PowerPoint</Application>
  <PresentationFormat>Širokozaslonsko</PresentationFormat>
  <Paragraphs>53</Paragraphs>
  <Slides>14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9" baseType="lpstr">
      <vt:lpstr>Calibri</vt:lpstr>
      <vt:lpstr>Corbel</vt:lpstr>
      <vt:lpstr>Times New Roman</vt:lpstr>
      <vt:lpstr>Wingdings 2</vt:lpstr>
      <vt:lpstr>Okvir</vt:lpstr>
      <vt:lpstr>RISANJE</vt:lpstr>
      <vt:lpstr>CILJI</vt:lpstr>
      <vt:lpstr>Material: pastel v svinčniku, papir za pastele A3, karton za skico, alkoholni flomaster debeline m, svinčnik, radirka</vt:lpstr>
      <vt:lpstr>Linearna perspektiva  V i- učbeniku si preberi snov o linearni perspektivi. Uporabi perspektivo z enim ali dvema očiščema.</vt:lpstr>
      <vt:lpstr>Za izdelavo skice, si boš izdelal pripomoček, ki so ga uporabljali že v času renesanse. Pomagal ti bo razumeti linearno perspektivo in prenašati trodimenzionalni prostor na dvodimenzionalno podlago. </vt:lpstr>
      <vt:lpstr>1. Izdelaj ČRTNO SKICO ALI KROKI , kjer upoštevaš izbran MOTIV  KRAJINE in LINEARNO PERSPEKTIVO</vt:lpstr>
      <vt:lpstr>2. Izdelava krokija</vt:lpstr>
      <vt:lpstr>3. Dobil si črtno risbo.  Z rdečim alkoholnim flomastrom nariši horizont na folijo.  </vt:lpstr>
      <vt:lpstr>4. S svinčnikom prenesi osnovna razmerja na list za pastele velikosti A3. Mreža ti bo pomagala , da boš lažje določil razmerja med posameznimi objekti</vt:lpstr>
      <vt:lpstr>Izdelaj TONSKO ŠTUDIJSKO RISBO , kjer upoštevaš LINEARNO PERSPEKTIVO IN GRAFIČNO MODELACIJO</vt:lpstr>
      <vt:lpstr>Tonska modelacija V i- učbeniku si preberi snov o svetlobi in senci. Uporabi modelacijo (senčenje) v svojem delu. Določi, kje je vir svetlobe in osenči dele motiva s pastelom. Uporabi samo eno barvo pastela temnejše barve. </vt:lpstr>
      <vt:lpstr>Zračna perspektiva V i- učbeniku si preberi snov o zračni perspektivi. Uporabi zračno perspektivo v svojem delu. Predmete, ki so spredaj poudari, izriši močneje, ozadje zabriši. Pritisk s pastelom je nežen. 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RISANJE</dc:title>
  <dc:creator>Jasmina Žagar</dc:creator>
  <cp:lastModifiedBy>Jasmina Žagar</cp:lastModifiedBy>
  <cp:revision>6</cp:revision>
  <dcterms:created xsi:type="dcterms:W3CDTF">2020-02-26T18:03:49Z</dcterms:created>
  <dcterms:modified xsi:type="dcterms:W3CDTF">2020-02-26T18:43:09Z</dcterms:modified>
</cp:coreProperties>
</file>