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534" y="9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99A-CED3-41C4-A1E4-CB0E7726A17F}" type="datetimeFigureOut">
              <a:rPr lang="sl-SI" smtClean="0"/>
              <a:t>27. 02. 2020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C6C3-B8E2-4138-BC39-C34C5874ED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367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99A-CED3-41C4-A1E4-CB0E7726A17F}" type="datetimeFigureOut">
              <a:rPr lang="sl-SI" smtClean="0"/>
              <a:t>27. 02. 2020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C6C3-B8E2-4138-BC39-C34C5874ED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6611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99A-CED3-41C4-A1E4-CB0E7726A17F}" type="datetimeFigureOut">
              <a:rPr lang="sl-SI" smtClean="0"/>
              <a:t>27. 02. 2020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C6C3-B8E2-4138-BC39-C34C5874ED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5369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99A-CED3-41C4-A1E4-CB0E7726A17F}" type="datetimeFigureOut">
              <a:rPr lang="sl-SI" smtClean="0"/>
              <a:t>27. 02. 2020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C6C3-B8E2-4138-BC39-C34C5874ED49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8965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99A-CED3-41C4-A1E4-CB0E7726A17F}" type="datetimeFigureOut">
              <a:rPr lang="sl-SI" smtClean="0"/>
              <a:t>27. 02. 2020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C6C3-B8E2-4138-BC39-C34C5874ED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013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99A-CED3-41C4-A1E4-CB0E7726A17F}" type="datetimeFigureOut">
              <a:rPr lang="sl-SI" smtClean="0"/>
              <a:t>27. 02. 2020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C6C3-B8E2-4138-BC39-C34C5874ED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1891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99A-CED3-41C4-A1E4-CB0E7726A17F}" type="datetimeFigureOut">
              <a:rPr lang="sl-SI" smtClean="0"/>
              <a:t>27. 02. 2020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C6C3-B8E2-4138-BC39-C34C5874ED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4712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99A-CED3-41C4-A1E4-CB0E7726A17F}" type="datetimeFigureOut">
              <a:rPr lang="sl-SI" smtClean="0"/>
              <a:t>27. 02. 2020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C6C3-B8E2-4138-BC39-C34C5874ED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156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99A-CED3-41C4-A1E4-CB0E7726A17F}" type="datetimeFigureOut">
              <a:rPr lang="sl-SI" smtClean="0"/>
              <a:t>27. 02. 2020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C6C3-B8E2-4138-BC39-C34C5874ED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526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99A-CED3-41C4-A1E4-CB0E7726A17F}" type="datetimeFigureOut">
              <a:rPr lang="sl-SI" smtClean="0"/>
              <a:t>27. 02. 2020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C6C3-B8E2-4138-BC39-C34C5874ED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576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99A-CED3-41C4-A1E4-CB0E7726A17F}" type="datetimeFigureOut">
              <a:rPr lang="sl-SI" smtClean="0"/>
              <a:t>27. 02. 2020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C6C3-B8E2-4138-BC39-C34C5874ED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501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99A-CED3-41C4-A1E4-CB0E7726A17F}" type="datetimeFigureOut">
              <a:rPr lang="sl-SI" smtClean="0"/>
              <a:t>27. 02. 2020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C6C3-B8E2-4138-BC39-C34C5874ED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695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99A-CED3-41C4-A1E4-CB0E7726A17F}" type="datetimeFigureOut">
              <a:rPr lang="sl-SI" smtClean="0"/>
              <a:t>27. 02. 2020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C6C3-B8E2-4138-BC39-C34C5874ED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931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99A-CED3-41C4-A1E4-CB0E7726A17F}" type="datetimeFigureOut">
              <a:rPr lang="sl-SI" smtClean="0"/>
              <a:t>27. 02. 2020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C6C3-B8E2-4138-BC39-C34C5874ED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019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99A-CED3-41C4-A1E4-CB0E7726A17F}" type="datetimeFigureOut">
              <a:rPr lang="sl-SI" smtClean="0"/>
              <a:t>27. 02. 2020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C6C3-B8E2-4138-BC39-C34C5874ED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7959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99A-CED3-41C4-A1E4-CB0E7726A17F}" type="datetimeFigureOut">
              <a:rPr lang="sl-SI" smtClean="0"/>
              <a:t>27. 02. 2020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C6C3-B8E2-4138-BC39-C34C5874ED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369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99A-CED3-41C4-A1E4-CB0E7726A17F}" type="datetimeFigureOut">
              <a:rPr lang="sl-SI" smtClean="0"/>
              <a:t>27. 02. 2020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C6C3-B8E2-4138-BC39-C34C5874ED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070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11F99A-CED3-41C4-A1E4-CB0E7726A17F}" type="datetimeFigureOut">
              <a:rPr lang="sl-SI" smtClean="0"/>
              <a:t>27. 02. 2020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5EAC6C3-B8E2-4138-BC39-C34C5874ED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5800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alianrenaissance.org/michelangelos-david/" TargetMode="External"/><Relationship Id="rId2" Type="http://schemas.openxmlformats.org/officeDocument/2006/relationships/hyperlink" Target="https://www.youtube.com/watch?v=GH5Eri5pGW0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ucbeniki.sio.si/lum/3384/index.html" TargetMode="External"/><Relationship Id="rId2" Type="http://schemas.openxmlformats.org/officeDocument/2006/relationships/hyperlink" Target="http://eucbeniki.sio.si/lum/3384/index.html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ucbeniki.sio.si/lum/3174/index5.html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Mamapanduri/grcija-ii-klasicna-umetnost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Mamapanduri/grcija-ii-klasicna-umetnost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KIPARSTVO </a:t>
            </a:r>
            <a:br>
              <a:rPr lang="sl-SI" dirty="0" smtClean="0"/>
            </a:br>
            <a:r>
              <a:rPr lang="sl-SI" dirty="0" smtClean="0"/>
              <a:t>LIKOVNA NALOGA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FIGURA IZ GLINE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8788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POSTOPEK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dirty="0" smtClean="0"/>
              <a:t>Postopoma oblikuj posamezne dele telesa, kot si narisal skico. </a:t>
            </a:r>
          </a:p>
          <a:p>
            <a:endParaRPr lang="sl-SI" dirty="0"/>
          </a:p>
          <a:p>
            <a:r>
              <a:rPr lang="sl-SI" dirty="0" smtClean="0"/>
              <a:t>V uvodu poglej kratko razlago na spletu:</a:t>
            </a:r>
          </a:p>
          <a:p>
            <a:r>
              <a:rPr lang="sl-SI" dirty="0">
                <a:hlinkClick r:id="rId2"/>
              </a:rPr>
              <a:t>https://www.youtube.com/watch?v=GH5Eri5pGW0</a:t>
            </a:r>
            <a:endParaRPr lang="sl-SI" dirty="0"/>
          </a:p>
          <a:p>
            <a:r>
              <a:rPr lang="sl-SI" dirty="0" smtClean="0"/>
              <a:t>Ne pozabi na proporce. </a:t>
            </a:r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6411310" y="3020939"/>
            <a:ext cx="3289738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David, Michelangelo</a:t>
            </a:r>
          </a:p>
          <a:p>
            <a:r>
              <a:rPr lang="sl-SI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http://www.italianrenaissance.org/michelangelos-david/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16109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Primeri po fazah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2946" y="252248"/>
            <a:ext cx="2252594" cy="1689446"/>
          </a:xfrm>
        </p:spPr>
      </p:pic>
      <p:sp>
        <p:nvSpPr>
          <p:cNvPr id="12" name="Označba mesta besedila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sl-SI" dirty="0" smtClean="0"/>
              <a:t>Pripravi si delovno površino </a:t>
            </a:r>
          </a:p>
          <a:p>
            <a:pPr marL="342900" indent="-342900">
              <a:buAutoNum type="arabicPeriod"/>
            </a:pPr>
            <a:r>
              <a:rPr lang="sl-SI" dirty="0" smtClean="0"/>
              <a:t>Izdelaj dva svaljka</a:t>
            </a:r>
          </a:p>
          <a:p>
            <a:pPr marL="342900" indent="-342900">
              <a:buAutoNum type="arabicPeriod"/>
            </a:pPr>
            <a:r>
              <a:rPr lang="sl-SI" dirty="0" smtClean="0"/>
              <a:t>Zareži pravilne proporce</a:t>
            </a:r>
          </a:p>
          <a:p>
            <a:pPr marL="342900" indent="-342900">
              <a:buAutoNum type="arabicPeriod"/>
            </a:pPr>
            <a:r>
              <a:rPr lang="sl-SI" dirty="0" smtClean="0"/>
              <a:t>Sestavi svaljka</a:t>
            </a:r>
          </a:p>
          <a:p>
            <a:pPr marL="342900" indent="-342900">
              <a:buAutoNum type="arabicPeriod"/>
            </a:pPr>
            <a:r>
              <a:rPr lang="sl-SI" dirty="0" smtClean="0"/>
              <a:t>Oblikuj frontalno površino človeškega telesa v pravilnih proporcih</a:t>
            </a:r>
          </a:p>
          <a:p>
            <a:pPr marL="342900" indent="-342900">
              <a:buAutoNum type="arabicPeriod"/>
            </a:pPr>
            <a:r>
              <a:rPr lang="sl-SI" dirty="0" smtClean="0"/>
              <a:t>Oblikuj še zadnjo površino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320212" y="1620958"/>
            <a:ext cx="2125597" cy="135623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992366" y="1514310"/>
            <a:ext cx="2121685" cy="156562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779588" y="1501979"/>
            <a:ext cx="2125596" cy="159419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7"/>
          <a:stretch/>
        </p:blipFill>
        <p:spPr>
          <a:xfrm rot="5400000">
            <a:off x="6722248" y="3643082"/>
            <a:ext cx="1987219" cy="1874583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9659573" y="3509990"/>
            <a:ext cx="1987218" cy="1972606"/>
          </a:xfrm>
          <a:prstGeom prst="rect">
            <a:avLst/>
          </a:prstGeom>
        </p:spPr>
      </p:pic>
      <p:sp>
        <p:nvSpPr>
          <p:cNvPr id="13" name="PoljeZBesedilom 12"/>
          <p:cNvSpPr txBox="1"/>
          <p:nvPr/>
        </p:nvSpPr>
        <p:spPr>
          <a:xfrm>
            <a:off x="3701573" y="240268"/>
            <a:ext cx="46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1. </a:t>
            </a:r>
            <a:endParaRPr lang="sl-SI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6661902" y="811579"/>
            <a:ext cx="46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2.  </a:t>
            </a:r>
            <a:endParaRPr lang="sl-SI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8270397" y="822813"/>
            <a:ext cx="46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3.  </a:t>
            </a:r>
            <a:endParaRPr lang="sl-SI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10095254" y="811579"/>
            <a:ext cx="46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4. </a:t>
            </a:r>
            <a:endParaRPr lang="sl-SI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6714720" y="5628817"/>
            <a:ext cx="46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5</a:t>
            </a:r>
            <a:r>
              <a:rPr lang="sl-SI" dirty="0" smtClean="0"/>
              <a:t>. </a:t>
            </a:r>
            <a:endParaRPr lang="sl-SI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9624220" y="5573983"/>
            <a:ext cx="46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6. 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6516414" y="6159062"/>
            <a:ext cx="4866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Primer dela po faza, Jasmina Žagar</a:t>
            </a:r>
          </a:p>
          <a:p>
            <a:r>
              <a:rPr lang="sl-SI" sz="1400" dirty="0" smtClean="0"/>
              <a:t>Foto: Jasmina Žagar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915483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969167" y="552615"/>
            <a:ext cx="1886606" cy="1871206"/>
          </a:xfrm>
        </p:spPr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935315" y="2431518"/>
            <a:ext cx="3706889" cy="3359681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sl-SI" dirty="0" smtClean="0"/>
              <a:t>Postavi figuro v položaj po lastni izbiri</a:t>
            </a:r>
          </a:p>
          <a:p>
            <a:pPr marL="342900" indent="-342900">
              <a:buAutoNum type="arabicPeriod"/>
            </a:pPr>
            <a:r>
              <a:rPr lang="sl-SI" dirty="0" smtClean="0"/>
              <a:t>Grobo oblikuj posamezne dele figure</a:t>
            </a:r>
          </a:p>
          <a:p>
            <a:pPr marL="342900" indent="-342900">
              <a:buAutoNum type="arabicPeriod"/>
            </a:pPr>
            <a:r>
              <a:rPr lang="sl-SI" dirty="0" smtClean="0"/>
              <a:t>Bolj natančno izoblikuj figuro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3"/>
          <a:stretch/>
        </p:blipFill>
        <p:spPr>
          <a:xfrm rot="5400000">
            <a:off x="5084475" y="730618"/>
            <a:ext cx="1956739" cy="144506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48"/>
          <a:stretch/>
        </p:blipFill>
        <p:spPr>
          <a:xfrm rot="5400000">
            <a:off x="6937820" y="858258"/>
            <a:ext cx="1886605" cy="125991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925175" y="3066985"/>
            <a:ext cx="1885420" cy="103653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986169" y="2938918"/>
            <a:ext cx="1852602" cy="125984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9"/>
          <a:stretch/>
        </p:blipFill>
        <p:spPr>
          <a:xfrm rot="5400000">
            <a:off x="5106896" y="2875954"/>
            <a:ext cx="1885422" cy="1418593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4"/>
          <a:stretch/>
        </p:blipFill>
        <p:spPr>
          <a:xfrm rot="5400000">
            <a:off x="7003216" y="5035745"/>
            <a:ext cx="1891009" cy="129748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958631" y="5019003"/>
            <a:ext cx="2002642" cy="1218420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04331" y="4947054"/>
            <a:ext cx="1890550" cy="1474403"/>
          </a:xfrm>
          <a:prstGeom prst="rect">
            <a:avLst/>
          </a:prstGeom>
        </p:spPr>
      </p:pic>
      <p:sp>
        <p:nvSpPr>
          <p:cNvPr id="15" name="PoljeZBesedilom 14"/>
          <p:cNvSpPr txBox="1"/>
          <p:nvPr/>
        </p:nvSpPr>
        <p:spPr>
          <a:xfrm>
            <a:off x="4846617" y="609600"/>
            <a:ext cx="416663" cy="3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1. </a:t>
            </a:r>
            <a:endParaRPr lang="sl-SI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4737380" y="4738980"/>
            <a:ext cx="416663" cy="3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3</a:t>
            </a:r>
            <a:r>
              <a:rPr lang="sl-SI" dirty="0" smtClean="0"/>
              <a:t>. </a:t>
            </a:r>
            <a:endParaRPr lang="sl-SI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4836622" y="2642539"/>
            <a:ext cx="416663" cy="3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2</a:t>
            </a:r>
            <a:r>
              <a:rPr lang="sl-SI" dirty="0" smtClean="0"/>
              <a:t>. </a:t>
            </a:r>
            <a:endParaRPr lang="sl-SI" dirty="0"/>
          </a:p>
        </p:txBody>
      </p:sp>
      <p:sp>
        <p:nvSpPr>
          <p:cNvPr id="2" name="Pravokotnik 1"/>
          <p:cNvSpPr/>
          <p:nvPr/>
        </p:nvSpPr>
        <p:spPr>
          <a:xfrm>
            <a:off x="2347485" y="6106311"/>
            <a:ext cx="2964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dirty="0"/>
              <a:t>Primer dela po faza, Jasmina Žagar</a:t>
            </a:r>
          </a:p>
          <a:p>
            <a:r>
              <a:rPr lang="sl-SI" sz="1400" dirty="0"/>
              <a:t>Foto: Jasmina Žagar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1769550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Barva v kiparstvu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3130" y="609600"/>
            <a:ext cx="5948285" cy="2486490"/>
          </a:xfrm>
        </p:spPr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Pri obdelavi  površine smo posebej pozorni na barvo. Ko je kip izdelan iz enega enobarvnega materiala, je po navadi barvno poenoten. Do izraza pride kip kot celota. </a:t>
            </a:r>
          </a:p>
          <a:p>
            <a:r>
              <a:rPr lang="sl-SI" dirty="0" smtClean="0"/>
              <a:t>Kipar se lahko odloči tudi drugače in barvo uporablja poljubno, tako da se vtis enotnosti kipa delno izgubi. </a:t>
            </a:r>
          </a:p>
          <a:p>
            <a:r>
              <a:rPr lang="sl-SI" dirty="0" smtClean="0"/>
              <a:t>V TAKIH PRIMERIH BARVA RAZGRADI OBLIKO KIPA. </a:t>
            </a:r>
          </a:p>
          <a:p>
            <a:r>
              <a:rPr lang="sl-SI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Poskušaj barvo uporabiti na tak način.</a:t>
            </a:r>
            <a:endParaRPr lang="sl-SI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947050" y="3819861"/>
            <a:ext cx="2480444" cy="145377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932792" y="3586862"/>
            <a:ext cx="2484675" cy="192399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904766" y="3447215"/>
            <a:ext cx="2484673" cy="2028625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5339256" y="591429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l-SI" dirty="0"/>
          </a:p>
          <a:p>
            <a:r>
              <a:rPr lang="sl-SI" sz="1400" dirty="0"/>
              <a:t>Foto: Jasmina </a:t>
            </a:r>
            <a:r>
              <a:rPr lang="sl-SI" sz="1400" dirty="0" smtClean="0"/>
              <a:t>Žagar, primeri izdelkov dijakov Gimnazije Novo mesto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1122053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IZDELAJ FOTOGRAFIJO IZDELKA PO FAZAH </a:t>
            </a:r>
            <a:endParaRPr lang="sl-SI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Označba mesta vsebin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besedila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dirty="0" smtClean="0"/>
              <a:t>Oddaj fotografije v spletno učilnico. </a:t>
            </a:r>
          </a:p>
          <a:p>
            <a:r>
              <a:rPr lang="sl-SI" dirty="0" smtClean="0"/>
              <a:t>Opiši faze dela.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63438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dirty="0" smtClean="0">
                <a:latin typeface="Castellar" panose="020A0402060406010301" pitchFamily="18" charset="0"/>
              </a:rPr>
              <a:t>cilji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sl-SI" b="1" dirty="0" smtClean="0"/>
              <a:t>Dijak:</a:t>
            </a:r>
          </a:p>
          <a:p>
            <a:r>
              <a:rPr lang="sl-SI" dirty="0" smtClean="0"/>
              <a:t>oblikuje </a:t>
            </a:r>
            <a:r>
              <a:rPr lang="sl-SI" dirty="0"/>
              <a:t>(domišljijske, </a:t>
            </a:r>
            <a:r>
              <a:rPr lang="sl-SI" dirty="0" smtClean="0"/>
              <a:t>ekspresivne in realistične ) </a:t>
            </a:r>
            <a:r>
              <a:rPr lang="sl-SI" dirty="0"/>
              <a:t>kipe </a:t>
            </a:r>
            <a:r>
              <a:rPr lang="sl-SI" dirty="0" smtClean="0"/>
              <a:t>iz gline ali </a:t>
            </a:r>
            <a:r>
              <a:rPr lang="sl-SI" dirty="0" err="1" smtClean="0"/>
              <a:t>das</a:t>
            </a:r>
            <a:r>
              <a:rPr lang="sl-SI" dirty="0" smtClean="0"/>
              <a:t> mase;</a:t>
            </a:r>
            <a:r>
              <a:rPr lang="sl-SI" dirty="0"/>
              <a:t>	</a:t>
            </a:r>
          </a:p>
          <a:p>
            <a:r>
              <a:rPr lang="sl-SI" dirty="0" smtClean="0"/>
              <a:t>svoje </a:t>
            </a:r>
            <a:r>
              <a:rPr lang="sl-SI" dirty="0"/>
              <a:t>delo </a:t>
            </a:r>
            <a:r>
              <a:rPr lang="sl-SI" dirty="0" smtClean="0"/>
              <a:t>vnaša </a:t>
            </a:r>
            <a:r>
              <a:rPr lang="sl-SI" dirty="0"/>
              <a:t>spoznanja o likovni formi (napetost forme – statičnost, dinamičnost) in površinskih lastnostih; </a:t>
            </a:r>
          </a:p>
          <a:p>
            <a:r>
              <a:rPr lang="sl-SI" dirty="0" smtClean="0"/>
              <a:t>zazna </a:t>
            </a:r>
            <a:r>
              <a:rPr lang="sl-SI" dirty="0"/>
              <a:t>in </a:t>
            </a:r>
            <a:r>
              <a:rPr lang="sl-SI" dirty="0" smtClean="0"/>
              <a:t>razume </a:t>
            </a:r>
            <a:r>
              <a:rPr lang="sl-SI" dirty="0"/>
              <a:t>osnovne kiparske likovne </a:t>
            </a:r>
            <a:r>
              <a:rPr lang="sl-SI" dirty="0" smtClean="0"/>
              <a:t>probleme</a:t>
            </a:r>
            <a:endParaRPr lang="sl-SI" dirty="0"/>
          </a:p>
          <a:p>
            <a:r>
              <a:rPr lang="de-DE" dirty="0" err="1" smtClean="0"/>
              <a:t>dopolni</a:t>
            </a:r>
            <a:r>
              <a:rPr lang="de-DE" dirty="0" smtClean="0"/>
              <a:t> </a:t>
            </a:r>
            <a:r>
              <a:rPr lang="de-DE" dirty="0" err="1"/>
              <a:t>znanje</a:t>
            </a:r>
            <a:r>
              <a:rPr lang="de-DE" dirty="0"/>
              <a:t> </a:t>
            </a:r>
            <a:r>
              <a:rPr lang="de-DE" dirty="0" err="1"/>
              <a:t>iz</a:t>
            </a:r>
            <a:r>
              <a:rPr lang="de-DE" dirty="0"/>
              <a:t> </a:t>
            </a:r>
            <a:r>
              <a:rPr lang="de-DE" dirty="0" err="1"/>
              <a:t>oble</a:t>
            </a:r>
            <a:r>
              <a:rPr lang="de-DE" dirty="0"/>
              <a:t> </a:t>
            </a:r>
            <a:r>
              <a:rPr lang="de-DE" dirty="0" err="1" smtClean="0"/>
              <a:t>plastike</a:t>
            </a:r>
            <a:endParaRPr lang="sl-SI" dirty="0" smtClean="0"/>
          </a:p>
          <a:p>
            <a:r>
              <a:rPr lang="sl-SI" dirty="0" smtClean="0"/>
              <a:t>pridobi </a:t>
            </a:r>
            <a:r>
              <a:rPr lang="sl-SI" dirty="0"/>
              <a:t>občutek za proporc, ravnovesje in materialnost kiparskih volumnov, negativnih prostorov, površin in linearnih </a:t>
            </a:r>
            <a:r>
              <a:rPr lang="sl-SI" dirty="0" smtClean="0"/>
              <a:t>tvorb</a:t>
            </a:r>
            <a:r>
              <a:rPr lang="sl-SI" dirty="0"/>
              <a:t>	</a:t>
            </a:r>
          </a:p>
          <a:p>
            <a:endParaRPr lang="sl-SI" dirty="0"/>
          </a:p>
          <a:p>
            <a:pPr eaLnBrk="1" hangingPunct="1"/>
            <a:endParaRPr lang="sl-SI" altLang="sl-SI" dirty="0" smtClean="0"/>
          </a:p>
        </p:txBody>
      </p:sp>
    </p:spTree>
    <p:extLst>
      <p:ext uri="{BB962C8B-B14F-4D97-AF65-F5344CB8AC3E}">
        <p14:creationId xmlns:p14="http://schemas.microsoft.com/office/powerpoint/2010/main" val="385630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MATERIAL</a:t>
            </a:r>
            <a:endParaRPr lang="sl-SI" dirty="0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783" y="1326931"/>
            <a:ext cx="2857500" cy="3810000"/>
          </a:xfrm>
        </p:spPr>
      </p:pic>
      <p:sp>
        <p:nvSpPr>
          <p:cNvPr id="6" name="Označba mesta besedila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dirty="0" smtClean="0"/>
              <a:t>½ KG GLINE ALI DAS MASE</a:t>
            </a:r>
          </a:p>
          <a:p>
            <a:r>
              <a:rPr lang="sl-SI" dirty="0" smtClean="0"/>
              <a:t>RAZLIČNE MODELIRKE</a:t>
            </a:r>
          </a:p>
          <a:p>
            <a:r>
              <a:rPr lang="sl-SI" dirty="0" smtClean="0"/>
              <a:t>LESENA PODLAGA</a:t>
            </a:r>
          </a:p>
          <a:p>
            <a:r>
              <a:rPr lang="sl-SI" dirty="0" smtClean="0"/>
              <a:t>LONČENK Z VODO</a:t>
            </a:r>
            <a:endParaRPr lang="sl-SI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9880" y="1326932"/>
            <a:ext cx="3178707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5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IZDELAVA  ČLOVEŠKE SKULPTURE</a:t>
            </a:r>
            <a:endParaRPr lang="sl-SI" dirty="0"/>
          </a:p>
        </p:txBody>
      </p:sp>
      <p:sp>
        <p:nvSpPr>
          <p:cNvPr id="6" name="Označba mesta besedila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l-SI" dirty="0" smtClean="0"/>
              <a:t>. </a:t>
            </a:r>
          </a:p>
          <a:p>
            <a:r>
              <a:rPr lang="sl-SI" sz="2800" dirty="0"/>
              <a:t>Iz </a:t>
            </a:r>
            <a:r>
              <a:rPr lang="sl-SI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gline </a:t>
            </a:r>
            <a:r>
              <a:rPr lang="sl-SI" sz="2800" dirty="0" smtClean="0"/>
              <a:t> </a:t>
            </a:r>
            <a:r>
              <a:rPr lang="sl-SI" sz="2800" dirty="0"/>
              <a:t>boš izdelal skulpturo človeka, v velikosti </a:t>
            </a:r>
            <a:r>
              <a:rPr lang="sl-SI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20 cm </a:t>
            </a:r>
            <a:r>
              <a:rPr lang="sl-SI" sz="2800" dirty="0"/>
              <a:t>v pravilnih </a:t>
            </a:r>
            <a:r>
              <a:rPr lang="sl-SI" sz="2800" dirty="0" smtClean="0"/>
              <a:t>proporcih.</a:t>
            </a:r>
          </a:p>
          <a:p>
            <a:endParaRPr lang="sl-SI" sz="2800" dirty="0"/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V i </a:t>
            </a:r>
            <a:r>
              <a:rPr lang="sl-SI" dirty="0"/>
              <a:t>– učbeniku  (</a:t>
            </a:r>
            <a:r>
              <a:rPr lang="sl-SI" dirty="0">
                <a:hlinkClick r:id="rId2"/>
              </a:rPr>
              <a:t>http://</a:t>
            </a:r>
            <a:r>
              <a:rPr lang="sl-SI" dirty="0" smtClean="0">
                <a:hlinkClick r:id="rId2"/>
              </a:rPr>
              <a:t>eucbeniki.sio.si/lum/3384/index.html</a:t>
            </a:r>
            <a:r>
              <a:rPr lang="sl-SI" dirty="0" smtClean="0"/>
              <a:t>)  si oglej poglavje prostorsko oblikovaje (stran 77  - razmerja) .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6316717" y="2652459"/>
            <a:ext cx="4687614" cy="1134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Leonardo da Vinci, okoli leta 1490, Izris kanona </a:t>
            </a:r>
            <a:r>
              <a:rPr lang="sl-SI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Vitruvijskega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človeka, </a:t>
            </a: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Italija</a:t>
            </a:r>
            <a:endParaRPr lang="sl-S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https://eucbeniki.sio.si/lum/3384/index.html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5384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Skica proporcev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l-SI" sz="1800" dirty="0" smtClean="0"/>
              <a:t>Človeški proporci:</a:t>
            </a:r>
          </a:p>
          <a:p>
            <a:r>
              <a:rPr lang="sl-SI" sz="1800" dirty="0"/>
              <a:t>g</a:t>
            </a:r>
            <a:r>
              <a:rPr lang="sl-SI" sz="1800" dirty="0" smtClean="0"/>
              <a:t>lava </a:t>
            </a:r>
            <a:r>
              <a:rPr lang="sl-SI" sz="1800" dirty="0" smtClean="0"/>
              <a:t>gre v telo </a:t>
            </a:r>
            <a:r>
              <a:rPr lang="sl-SI" sz="1800" dirty="0" smtClean="0"/>
              <a:t>7x,</a:t>
            </a:r>
            <a:endParaRPr lang="sl-SI" sz="1800" dirty="0" smtClean="0"/>
          </a:p>
          <a:p>
            <a:r>
              <a:rPr lang="sl-SI" sz="1800" dirty="0"/>
              <a:t>d</a:t>
            </a:r>
            <a:r>
              <a:rPr lang="sl-SI" sz="1800" dirty="0" smtClean="0"/>
              <a:t>olžina </a:t>
            </a:r>
            <a:r>
              <a:rPr lang="sl-SI" sz="1800" dirty="0" smtClean="0"/>
              <a:t>telesa in skupna dolžina rok je </a:t>
            </a:r>
            <a:r>
              <a:rPr lang="sl-SI" sz="1800" dirty="0" smtClean="0"/>
              <a:t>enaka, </a:t>
            </a:r>
            <a:endParaRPr lang="sl-SI" sz="1800" dirty="0" smtClean="0"/>
          </a:p>
          <a:p>
            <a:r>
              <a:rPr lang="sl-SI" sz="1800" dirty="0"/>
              <a:t>s</a:t>
            </a:r>
            <a:r>
              <a:rPr lang="sl-SI" sz="1800" dirty="0" smtClean="0"/>
              <a:t>redina </a:t>
            </a:r>
            <a:r>
              <a:rPr lang="sl-SI" sz="1800" dirty="0" smtClean="0"/>
              <a:t>človeškega telesa je </a:t>
            </a:r>
            <a:r>
              <a:rPr lang="sl-SI" sz="1800" dirty="0" smtClean="0"/>
              <a:t>razkorak, </a:t>
            </a:r>
            <a:endParaRPr lang="sl-SI" sz="1800" dirty="0" smtClean="0"/>
          </a:p>
          <a:p>
            <a:r>
              <a:rPr lang="sl-SI" sz="1800" dirty="0"/>
              <a:t>s</a:t>
            </a:r>
            <a:r>
              <a:rPr lang="sl-SI" sz="1800" dirty="0" smtClean="0"/>
              <a:t>topalo </a:t>
            </a:r>
            <a:r>
              <a:rPr lang="sl-SI" sz="1800" dirty="0" smtClean="0"/>
              <a:t>je velikost glave, dlan je velikost </a:t>
            </a:r>
            <a:r>
              <a:rPr lang="sl-SI" sz="1800" dirty="0" smtClean="0"/>
              <a:t>obraza</a:t>
            </a:r>
            <a:r>
              <a:rPr lang="sl-SI" sz="1800" dirty="0" smtClean="0"/>
              <a:t>, </a:t>
            </a:r>
            <a:endParaRPr lang="sl-SI" sz="1800" dirty="0" smtClean="0"/>
          </a:p>
          <a:p>
            <a:r>
              <a:rPr lang="sl-SI" sz="1800" dirty="0"/>
              <a:t>k</a:t>
            </a:r>
            <a:r>
              <a:rPr lang="sl-SI" sz="1800" dirty="0" smtClean="0"/>
              <a:t>oleno </a:t>
            </a:r>
            <a:r>
              <a:rPr lang="sl-SI" sz="1800" dirty="0" smtClean="0"/>
              <a:t>je na sredini </a:t>
            </a:r>
            <a:r>
              <a:rPr lang="sl-SI" sz="1800" dirty="0" smtClean="0"/>
              <a:t>nog; </a:t>
            </a:r>
            <a:endParaRPr lang="sl-SI" sz="1800" dirty="0"/>
          </a:p>
        </p:txBody>
      </p:sp>
      <p:sp>
        <p:nvSpPr>
          <p:cNvPr id="5" name="Pravokotnik 4"/>
          <p:cNvSpPr/>
          <p:nvPr/>
        </p:nvSpPr>
        <p:spPr>
          <a:xfrm>
            <a:off x="6547945" y="2723165"/>
            <a:ext cx="4393324" cy="1411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sl-SI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Leocares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330–320 pr. n. št., </a:t>
            </a:r>
            <a:r>
              <a:rPr lang="sl-SI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Belvederski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Apolon</a:t>
            </a:r>
          </a:p>
          <a:p>
            <a:r>
              <a:rPr lang="sl-SI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https://eucbeniki.sio.si/lum/3174/index5.html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0797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ZGLED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l-SI" sz="1800" dirty="0" smtClean="0"/>
              <a:t>Vir bodo  </a:t>
            </a:r>
            <a:r>
              <a:rPr lang="sl-SI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stari grških kipi </a:t>
            </a:r>
            <a:r>
              <a:rPr lang="sl-SI" sz="1800" dirty="0" smtClean="0"/>
              <a:t>in način postavitve v grških templjih (na timpanu</a:t>
            </a:r>
            <a:r>
              <a:rPr lang="sl-SI" sz="1800" dirty="0" smtClean="0"/>
              <a:t>). </a:t>
            </a:r>
            <a:endParaRPr lang="sl-SI" sz="1800" dirty="0"/>
          </a:p>
        </p:txBody>
      </p:sp>
      <p:sp>
        <p:nvSpPr>
          <p:cNvPr id="9" name="Pravokotnik 8"/>
          <p:cNvSpPr/>
          <p:nvPr/>
        </p:nvSpPr>
        <p:spPr>
          <a:xfrm>
            <a:off x="6968359" y="2431518"/>
            <a:ext cx="3478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https://www.slideshare.net/Mamapanduri/grcija-ii-klasicna-umetnost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4628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SKICA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l-SI" sz="1800" dirty="0" smtClean="0"/>
              <a:t>Izdelaj kroki človeške figure v zanimivem položaju.</a:t>
            </a:r>
          </a:p>
          <a:p>
            <a:r>
              <a:rPr lang="sl-SI" sz="1800" dirty="0" smtClean="0"/>
              <a:t>Lažje boš oblikoval golo figuro. </a:t>
            </a:r>
          </a:p>
          <a:p>
            <a:r>
              <a:rPr lang="sl-SI" sz="1800" dirty="0" smtClean="0"/>
              <a:t>Pomagaj si s primeri in zgleduj se po starih grških kipih. </a:t>
            </a:r>
          </a:p>
          <a:p>
            <a:r>
              <a:rPr lang="sl-SI" sz="1800" dirty="0" smtClean="0"/>
              <a:t>Preveri proporce že na skici. </a:t>
            </a:r>
            <a:endParaRPr lang="sl-SI" sz="1800" dirty="0"/>
          </a:p>
        </p:txBody>
      </p:sp>
      <p:sp>
        <p:nvSpPr>
          <p:cNvPr id="5" name="Pravokotnik 4"/>
          <p:cNvSpPr/>
          <p:nvPr/>
        </p:nvSpPr>
        <p:spPr>
          <a:xfrm>
            <a:off x="6653048" y="2764824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https://www.slideshare.net/Mamapanduri/grcija-ii-klasicna-umetnost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70811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POSTOPEK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dirty="0" smtClean="0"/>
              <a:t>Material zgneti in izdelaj dva tulca enake dolžine (20 cm). Prvi naj bo premer 3 - 4 cm, drugi pa premer 1-2 cm. </a:t>
            </a:r>
          </a:p>
          <a:p>
            <a:r>
              <a:rPr lang="sl-SI" dirty="0"/>
              <a:t>Š</a:t>
            </a:r>
            <a:r>
              <a:rPr lang="sl-SI" dirty="0" smtClean="0"/>
              <a:t>irši tulec razdeli na 8 enakih delov, ožji tulec razdeli na dva enaka dela. Dele samo narahlo zariši na material. </a:t>
            </a:r>
          </a:p>
          <a:p>
            <a:r>
              <a:rPr lang="sl-SI" dirty="0" smtClean="0"/>
              <a:t>Pomagaj si s skico. </a:t>
            </a:r>
            <a:endParaRPr lang="sl-SI" dirty="0"/>
          </a:p>
        </p:txBody>
      </p:sp>
      <p:sp>
        <p:nvSpPr>
          <p:cNvPr id="16" name="Pločevinka 15"/>
          <p:cNvSpPr/>
          <p:nvPr/>
        </p:nvSpPr>
        <p:spPr>
          <a:xfrm>
            <a:off x="6316717" y="1051035"/>
            <a:ext cx="998483" cy="4572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ločevinka 16"/>
          <p:cNvSpPr/>
          <p:nvPr/>
        </p:nvSpPr>
        <p:spPr>
          <a:xfrm>
            <a:off x="9175531" y="1093076"/>
            <a:ext cx="409903" cy="451944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9" name="Raven povezovalnik 18"/>
          <p:cNvCxnSpPr/>
          <p:nvPr/>
        </p:nvCxnSpPr>
        <p:spPr>
          <a:xfrm>
            <a:off x="6096000" y="3352800"/>
            <a:ext cx="15975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Raven povezovalnik 19"/>
          <p:cNvCxnSpPr/>
          <p:nvPr/>
        </p:nvCxnSpPr>
        <p:spPr>
          <a:xfrm>
            <a:off x="6017172" y="3862552"/>
            <a:ext cx="15975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Raven povezovalnik 20"/>
          <p:cNvCxnSpPr/>
          <p:nvPr/>
        </p:nvCxnSpPr>
        <p:spPr>
          <a:xfrm>
            <a:off x="6169572" y="4960883"/>
            <a:ext cx="15975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Raven povezovalnik 21"/>
          <p:cNvCxnSpPr/>
          <p:nvPr/>
        </p:nvCxnSpPr>
        <p:spPr>
          <a:xfrm>
            <a:off x="6064469" y="4440621"/>
            <a:ext cx="15975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Raven povezovalnik 22"/>
          <p:cNvCxnSpPr/>
          <p:nvPr/>
        </p:nvCxnSpPr>
        <p:spPr>
          <a:xfrm>
            <a:off x="6017172" y="1765738"/>
            <a:ext cx="15975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Raven povezovalnik 23"/>
          <p:cNvCxnSpPr/>
          <p:nvPr/>
        </p:nvCxnSpPr>
        <p:spPr>
          <a:xfrm>
            <a:off x="6127531" y="2832538"/>
            <a:ext cx="15975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Raven povezovalnik 24"/>
          <p:cNvCxnSpPr/>
          <p:nvPr/>
        </p:nvCxnSpPr>
        <p:spPr>
          <a:xfrm>
            <a:off x="6059214" y="2312276"/>
            <a:ext cx="15975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Raven povezovalnik 25"/>
          <p:cNvCxnSpPr/>
          <p:nvPr/>
        </p:nvCxnSpPr>
        <p:spPr>
          <a:xfrm>
            <a:off x="8686800" y="3468414"/>
            <a:ext cx="15975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60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POSTOPEK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sl-SI" dirty="0" smtClean="0"/>
              <a:t>Oba valja </a:t>
            </a:r>
            <a:r>
              <a:rPr lang="sl-SI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združi,</a:t>
            </a:r>
            <a:r>
              <a:rPr lang="sl-SI" dirty="0" smtClean="0"/>
              <a:t> kot vidiš na primeru (položiš ožji valj na širšega malo pod spodnjo črto). Pri oblikovanju z </a:t>
            </a:r>
            <a:r>
              <a:rPr lang="sl-SI" dirty="0" err="1" smtClean="0"/>
              <a:t>das</a:t>
            </a:r>
            <a:r>
              <a:rPr lang="sl-SI" dirty="0" smtClean="0"/>
              <a:t> maso, moreš dele, ki jih združuješ „zalepiti“ z vodo. Z vodo namažeš oba dela in jih močno stisneš. </a:t>
            </a:r>
          </a:p>
          <a:p>
            <a:r>
              <a:rPr lang="sl-SI" dirty="0" smtClean="0"/>
              <a:t>Širši valj prereži po dolžini na polovico, kot je prikazano na primeru. (rdeča črta).</a:t>
            </a:r>
          </a:p>
          <a:p>
            <a:r>
              <a:rPr lang="sl-SI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Tako dobiš osnovno konstrukcijo človeške figure. Ozek valj so roke, širši valj je telo, razrezani del so noge. </a:t>
            </a:r>
            <a:endParaRPr lang="sl-SI" sz="2000" b="1" dirty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6" name="Pločevinka 5"/>
          <p:cNvSpPr/>
          <p:nvPr/>
        </p:nvSpPr>
        <p:spPr>
          <a:xfrm>
            <a:off x="7830206" y="872359"/>
            <a:ext cx="998483" cy="4572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ločevinka 6"/>
          <p:cNvSpPr/>
          <p:nvPr/>
        </p:nvSpPr>
        <p:spPr>
          <a:xfrm rot="5400000">
            <a:off x="8124495" y="-441434"/>
            <a:ext cx="409903" cy="451944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9" name="Raven povezovalnik 8"/>
          <p:cNvCxnSpPr/>
          <p:nvPr/>
        </p:nvCxnSpPr>
        <p:spPr>
          <a:xfrm flipV="1">
            <a:off x="7704083" y="3153103"/>
            <a:ext cx="1313793" cy="105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aven povezovalnik 10"/>
          <p:cNvCxnSpPr/>
          <p:nvPr/>
        </p:nvCxnSpPr>
        <p:spPr>
          <a:xfrm>
            <a:off x="8329446" y="3158359"/>
            <a:ext cx="0" cy="26328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ovezovalnik 12"/>
          <p:cNvCxnSpPr/>
          <p:nvPr/>
        </p:nvCxnSpPr>
        <p:spPr>
          <a:xfrm>
            <a:off x="8360979" y="1520559"/>
            <a:ext cx="0" cy="6132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282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ril">
  <a:themeElements>
    <a:clrScheme name="Skril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kril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ri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561</Words>
  <Application>Microsoft Office PowerPoint</Application>
  <PresentationFormat>Širokozaslonsko</PresentationFormat>
  <Paragraphs>92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21" baseType="lpstr">
      <vt:lpstr>Calibri</vt:lpstr>
      <vt:lpstr>Calisto MT</vt:lpstr>
      <vt:lpstr>Castellar</vt:lpstr>
      <vt:lpstr>Times New Roman</vt:lpstr>
      <vt:lpstr>Trebuchet MS</vt:lpstr>
      <vt:lpstr>Wingdings 2</vt:lpstr>
      <vt:lpstr>Skril</vt:lpstr>
      <vt:lpstr>KIPARSTVO  LIKOVNA NALOGA</vt:lpstr>
      <vt:lpstr>cilji</vt:lpstr>
      <vt:lpstr>MATERIAL</vt:lpstr>
      <vt:lpstr>IZDELAVA  ČLOVEŠKE SKULPTURE</vt:lpstr>
      <vt:lpstr>Skica proporcev</vt:lpstr>
      <vt:lpstr>ZGLED</vt:lpstr>
      <vt:lpstr>SKICA</vt:lpstr>
      <vt:lpstr>POSTOPEK</vt:lpstr>
      <vt:lpstr>POSTOPEK</vt:lpstr>
      <vt:lpstr>POSTOPEK</vt:lpstr>
      <vt:lpstr>Primeri po fazah</vt:lpstr>
      <vt:lpstr>PowerPointova predstavitev</vt:lpstr>
      <vt:lpstr>Barva v kiparstvu</vt:lpstr>
      <vt:lpstr>IZDELAJ FOTOGRAFIJO IZDELKA PO FAZAH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KIPARSTVO  LIKOVNA NALOGA</dc:title>
  <dc:creator>Jasmina Žagar</dc:creator>
  <cp:lastModifiedBy>Jasmina Žagar</cp:lastModifiedBy>
  <cp:revision>4</cp:revision>
  <dcterms:created xsi:type="dcterms:W3CDTF">2020-02-27T20:50:50Z</dcterms:created>
  <dcterms:modified xsi:type="dcterms:W3CDTF">2020-02-27T21:09:48Z</dcterms:modified>
</cp:coreProperties>
</file>